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4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embeddedFontLst>
    <p:embeddedFont>
      <p:font typeface="Impact" panose="020B0806030902050204" pitchFamily="34" charset="0"/>
      <p:regular r:id="rId41"/>
    </p:embeddedFont>
    <p:embeddedFont>
      <p:font typeface="Corbel" panose="020B0503020204020204" pitchFamily="34" charset="0"/>
      <p:regular r:id="rId42"/>
      <p:bold r:id="rId43"/>
      <p:italic r:id="rId44"/>
      <p:boldItalic r:id="rId45"/>
    </p:embeddedFont>
    <p:embeddedFont>
      <p:font typeface="Roboto" panose="020B0604020202020204" charset="0"/>
      <p:regular r:id="rId46"/>
      <p:bold r:id="rId47"/>
      <p:italic r:id="rId48"/>
      <p:boldItalic r:id="rId49"/>
    </p:embeddedFont>
    <p:embeddedFont>
      <p:font typeface="Calibri" panose="020F050202020403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512A73-E863-469F-B479-4FAB010382D1}">
  <a:tblStyle styleId="{01512A73-E863-469F-B479-4FAB010382D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nacacnet.org/studentinfo/feewaiver/Pages/default.aspx"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bigfuture.collegeboard.org/get-in/applying-101/college-application-fee-waiver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thechoice.blogs.nytimes.com/2013/02/11/tips-for-first-generation-college-applicant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usatoday30.usatoday.com/news/education/2010-03-30-FirstGenDorm30_ST_N.htm" TargetMode="External"/><Relationship Id="rId4" Type="http://schemas.openxmlformats.org/officeDocument/2006/relationships/hyperlink" Target="https://www.commonapp.org/CommonApp/Default.aspx"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whitehouse.gov/issues/education/higher-education/college-score-car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6" name="Shape 23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
        <p:nvSpPr>
          <p:cNvPr id="237" name="Shape 23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Hello everyone. My name is _______ _________ and I work for the Illinois Student Assistance Commission. Today, I am here to speak to you about higher education and some of your options after high school.</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4" name="Shape 33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10</a:t>
            </a:fld>
            <a:endParaRPr lang="en-US" sz="1200">
              <a:solidFill>
                <a:srgbClr val="000000"/>
              </a:solidFill>
              <a:latin typeface="Calibri"/>
              <a:ea typeface="Calibri"/>
              <a:cs typeface="Calibri"/>
              <a:sym typeface="Calibri"/>
            </a:endParaRPr>
          </a:p>
        </p:txBody>
      </p:sp>
      <p:sp>
        <p:nvSpPr>
          <p:cNvPr id="335" name="Shape 33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a:solidFill>
                  <a:schemeClr val="dk1"/>
                </a:solidFill>
                <a:latin typeface="Calibri"/>
                <a:ea typeface="Calibri"/>
                <a:cs typeface="Calibri"/>
                <a:sym typeface="Calibri"/>
              </a:rPr>
              <a:t>So, now let’s talk take a closer look at each of the types of degrees. Let’s start first with certificate programs, who offers them, and what types of careers are available. </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00" b="0" i="0" u="none" strike="noStrike" cap="none">
                <a:solidFill>
                  <a:schemeClr val="dk1"/>
                </a:solidFill>
                <a:latin typeface="Calibri"/>
                <a:ea typeface="Calibri"/>
                <a:cs typeface="Calibri"/>
                <a:sym typeface="Calibri"/>
              </a:rPr>
              <a:t>Certification programs can be available at community colleges, vocational, trade, technical, and career colleges or at trade-specific schools.</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00" b="0" i="0" u="none" strike="noStrike" cap="none">
                <a:solidFill>
                  <a:schemeClr val="dk1"/>
                </a:solidFill>
                <a:latin typeface="Calibri"/>
                <a:ea typeface="Calibri"/>
                <a:cs typeface="Calibri"/>
                <a:sym typeface="Calibri"/>
              </a:rPr>
              <a:t>Community colleges often have associate’s and certificate programs for the same careers a trade or career college might offer. (Give example of one or two certificate programs at your local community college: </a:t>
            </a:r>
            <a:r>
              <a:rPr lang="en-US" sz="1100" b="0" i="1" u="none" strike="noStrike" cap="none">
                <a:solidFill>
                  <a:schemeClr val="dk1"/>
                </a:solidFill>
                <a:latin typeface="Calibri"/>
                <a:ea typeface="Calibri"/>
                <a:cs typeface="Calibri"/>
                <a:sym typeface="Calibri"/>
              </a:rPr>
              <a:t>Black Hawk College offers certificate programs such as Accounting Clerk Certificate, Agriculture Mechanics Certificate, and a Welding Certificate.)</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100" b="0" i="0" u="none" strike="noStrike" cap="none">
                <a:solidFill>
                  <a:schemeClr val="dk1"/>
                </a:solidFill>
                <a:latin typeface="Calibri"/>
                <a:ea typeface="Calibri"/>
                <a:cs typeface="Calibri"/>
                <a:sym typeface="Calibri"/>
              </a:rPr>
              <a:t>When we talk about vocational training programs, trade schools, technical schools and career colleges, know that they are all essentially the same thing. These are schools that prepare students for a specific career, and there are a lot of options for a student looking to attend this kind of institution. Some examples of schools you may have heard of include DeVry University, ITT Tech, or Kaplan University all of which offer a variety of degrees and certificate programs. </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Within these trade schools there are also trade-specific schools, which offer programs solely for a career in a very specific field. Examples of these would be Capri College or L’James International School which specialize in cosmetology, Morrison Institute of Technology (MTI) which focuses on engineering technology or Universal Technical Institute (UTI) which specializes in automotive technology.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6" name="Shape 34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11</a:t>
            </a:fld>
            <a:endParaRPr lang="en-US" sz="1200">
              <a:solidFill>
                <a:srgbClr val="000000"/>
              </a:solidFill>
              <a:latin typeface="Calibri"/>
              <a:ea typeface="Calibri"/>
              <a:cs typeface="Calibri"/>
              <a:sym typeface="Calibri"/>
            </a:endParaRPr>
          </a:p>
        </p:txBody>
      </p:sp>
      <p:sp>
        <p:nvSpPr>
          <p:cNvPr id="347" name="Shape 34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a:solidFill>
                  <a:schemeClr val="dk1"/>
                </a:solidFill>
                <a:latin typeface="Calibri"/>
                <a:ea typeface="Calibri"/>
                <a:cs typeface="Calibri"/>
                <a:sym typeface="Calibri"/>
              </a:rPr>
              <a:t>Apprenticeships are a specific career option as well. These are often run by either an employer or union group to give unskilled apprentices the skills necessary for employment in that field. Apprenticeships usually include a combination of on-the-job training with a skilled member of that community, and classroom instruction. Many times, the apprentice pays only for book/tools and supplies, and may receive a small amount of pay for the work they complete during their on-the-job training. In exchange, apprentices must usually agree to work for the employer or union for a minimum time frame upon completing the apprenticeship.</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12</a:t>
            </a:fld>
            <a:endParaRPr lang="en-US" sz="1200">
              <a:solidFill>
                <a:srgbClr val="000000"/>
              </a:solidFill>
              <a:latin typeface="Calibri"/>
              <a:ea typeface="Calibri"/>
              <a:cs typeface="Calibri"/>
              <a:sym typeface="Calibri"/>
            </a:endParaRPr>
          </a:p>
        </p:txBody>
      </p:sp>
      <p:sp>
        <p:nvSpPr>
          <p:cNvPr id="358" name="Shape 35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are some examples of popular apprenticeship programs.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13</a:t>
            </a:fld>
            <a:endParaRPr lang="en-US" sz="1200">
              <a:solidFill>
                <a:srgbClr val="000000"/>
              </a:solidFill>
              <a:latin typeface="Calibri"/>
              <a:ea typeface="Calibri"/>
              <a:cs typeface="Calibri"/>
              <a:sym typeface="Calibri"/>
            </a:endParaRPr>
          </a:p>
        </p:txBody>
      </p:sp>
      <p:sp>
        <p:nvSpPr>
          <p:cNvPr id="370" name="Shape 37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Another option is a regular college degree.</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At the undergraduate level, you can obtain either an associate’s degree or a bachelor’s degree.</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Here are some examples of some careers that are attainable with an associate’s degree. This list is by no means exhaustive. Remember, an associate’s generally takes 2 years to complete so long as you are passing all your classes and they all count towards graduation.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14</a:t>
            </a:fld>
            <a:endParaRPr lang="en-US" sz="1200">
              <a:solidFill>
                <a:srgbClr val="000000"/>
              </a:solidFill>
              <a:latin typeface="Calibri"/>
              <a:ea typeface="Calibri"/>
              <a:cs typeface="Calibri"/>
              <a:sym typeface="Calibri"/>
            </a:endParaRPr>
          </a:p>
        </p:txBody>
      </p:sp>
      <p:sp>
        <p:nvSpPr>
          <p:cNvPr id="382" name="Shape 38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And here are some examples of bachelor’s degree careers. Again, this list is not complete. You may notice that we have “nurse” on this slide again. That’s because you can get an associate’s in nursing or a bachelor’s in nursing. You can take your education even further and get a master’s in nursing</a:t>
            </a:r>
            <a:r>
              <a:rPr lang="en-US" sz="1100" b="0" i="1" u="none" strike="noStrike" cap="none">
                <a:solidFill>
                  <a:schemeClr val="dk1"/>
                </a:solidFill>
                <a:latin typeface="Calibri"/>
                <a:ea typeface="Calibri"/>
                <a:cs typeface="Calibri"/>
                <a:sym typeface="Calibri"/>
              </a:rPr>
              <a:t>. Can anyone guess why someone may study longer for a higher educational degree for their job? </a:t>
            </a:r>
            <a:r>
              <a:rPr lang="en-US" sz="1100" b="0" i="0" u="none" strike="noStrike" cap="none">
                <a:solidFill>
                  <a:schemeClr val="dk1"/>
                </a:solidFill>
                <a:latin typeface="Calibri"/>
                <a:ea typeface="Calibri"/>
                <a:cs typeface="Calibri"/>
                <a:sym typeface="Calibri"/>
              </a:rPr>
              <a:t>(Hopefully someone says they get paid more). The same applies to your teachers—they all definitely have a bachelor’s degree, but many of them probably have their master’s in education.</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15</a:t>
            </a:fld>
            <a:endParaRPr lang="en-US" sz="1200">
              <a:solidFill>
                <a:srgbClr val="000000"/>
              </a:solidFill>
              <a:latin typeface="Calibri"/>
              <a:ea typeface="Calibri"/>
              <a:cs typeface="Calibri"/>
              <a:sym typeface="Calibri"/>
            </a:endParaRPr>
          </a:p>
        </p:txBody>
      </p:sp>
      <p:sp>
        <p:nvSpPr>
          <p:cNvPr id="394" name="Shape 39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Following your Bachelor’s degree, you can continue your education and pursue a Master’s, Professional, or Doctorate’s degree. Here are a couple of examples of different careers for each degree.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4" name="Shape 404"/>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16</a:t>
            </a:fld>
            <a:endParaRPr lang="en-US" sz="1200">
              <a:solidFill>
                <a:srgbClr val="000000"/>
              </a:solidFill>
              <a:latin typeface="Calibri"/>
              <a:ea typeface="Calibri"/>
              <a:cs typeface="Calibri"/>
              <a:sym typeface="Calibri"/>
            </a:endParaRPr>
          </a:p>
        </p:txBody>
      </p:sp>
      <p:sp>
        <p:nvSpPr>
          <p:cNvPr id="405" name="Shape 405"/>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Another option after high school is to join the military.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is an opportunity to serve your country on a permanent or short-term basis. You can select from many branches – Army, Navy, Air Force, Marine Corps, Coast Guard, or National Guard.</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Although many people decide to make this their permanent career, others may use it is an opportunity to obtain additional experience or education. The military offers tuition assistance to both the military member as well as their family.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5" name="Shape 41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17</a:t>
            </a:fld>
            <a:endParaRPr lang="en-US" sz="1200">
              <a:solidFill>
                <a:srgbClr val="000000"/>
              </a:solidFill>
              <a:latin typeface="Calibri"/>
              <a:ea typeface="Calibri"/>
              <a:cs typeface="Calibri"/>
              <a:sym typeface="Calibri"/>
            </a:endParaRPr>
          </a:p>
        </p:txBody>
      </p:sp>
      <p:sp>
        <p:nvSpPr>
          <p:cNvPr id="416" name="Shape 41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We like to talk about three sets of factors when determining your “best fit” college. Before we get into those details, let’s brainstorm what you think they might be.</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a:t>
            </a:r>
            <a:r>
              <a:rPr lang="en-US" sz="1100" b="0" i="1" u="none" strike="noStrike" cap="none">
                <a:solidFill>
                  <a:schemeClr val="dk1"/>
                </a:solidFill>
                <a:latin typeface="Calibri"/>
                <a:ea typeface="Calibri"/>
                <a:cs typeface="Calibri"/>
                <a:sym typeface="Calibri"/>
              </a:rPr>
              <a:t>Note to Corps: Poll the audience and keep a list of what factors people  think should be considered. The purpose of the activity is to help the audience activate their prior knowledge.]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2" name="Shape 43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18</a:t>
            </a:fld>
            <a:endParaRPr lang="en-US" sz="1200">
              <a:solidFill>
                <a:srgbClr val="000000"/>
              </a:solidFill>
              <a:latin typeface="Calibri"/>
              <a:ea typeface="Calibri"/>
              <a:cs typeface="Calibri"/>
              <a:sym typeface="Calibri"/>
            </a:endParaRPr>
          </a:p>
        </p:txBody>
      </p:sp>
      <p:sp>
        <p:nvSpPr>
          <p:cNvPr id="433" name="Shape 43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1" u="none" strike="noStrike" cap="none">
                <a:solidFill>
                  <a:schemeClr val="dk1"/>
                </a:solidFill>
                <a:latin typeface="Calibri"/>
                <a:ea typeface="Calibri"/>
                <a:cs typeface="Calibri"/>
                <a:sym typeface="Calibri"/>
              </a:rPr>
              <a:t>Note to Corps: What Do You Want In a College Activity may be done to supplement this slide. Please refer to the facilitator guide for more information. Be sure to go over the answers the students came up with and then explain the reasons to not choose a specific college. Transition from this slide to the next slide and show them what they should look for in a college. Do their lists match any of the features on the next slide? Are they forgetting any of these?</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There are several reasons NOT to go to a school, such as (but not limited to) your girlfriend/boyfriend/best friend is going there, you recognize its name, or because they sent you a brochure. There are more important reasons to attend a particular institution than these.</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3" name="Shape 44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19</a:t>
            </a:fld>
            <a:endParaRPr lang="en-US" sz="1200">
              <a:solidFill>
                <a:srgbClr val="000000"/>
              </a:solidFill>
              <a:latin typeface="Calibri"/>
              <a:ea typeface="Calibri"/>
              <a:cs typeface="Calibri"/>
              <a:sym typeface="Calibri"/>
            </a:endParaRPr>
          </a:p>
        </p:txBody>
      </p:sp>
      <p:sp>
        <p:nvSpPr>
          <p:cNvPr id="444" name="Shape 44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Again, we encourage students to consider three areas when they’re trying to determine their “best fit” college. It is important to get an idea of whether an institution will be a good fit for you academically, socially and financially. I’ll go through each of these areas and what you need to consider for each area.</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What you want to do is find a school that matches your needs in all three of these areas. For example, if you can afford a school and the social experience is what you want, but you’re not getting what you need academically, you might graduate with a degree that’s not very helpful, or you might not graduate.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
        <p:nvSpPr>
          <p:cNvPr id="248" name="Shape 24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ISAC is the financial aid agency for the state of Illinois, which means we administer different grant, scholarship, and loan programs to help students pay for school. Our mission is to make college accessible and affordable for all Illinois students. Last year we administered nearly $400 million in grants and scholarships to Illinois students. Illinois has set a goal to increase the proportion of adults in Illinois with high-quality degrees and credentials to 60% by the year 2025</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0" name="Shape 46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20</a:t>
            </a:fld>
            <a:endParaRPr lang="en-US" sz="1200">
              <a:solidFill>
                <a:srgbClr val="000000"/>
              </a:solidFill>
              <a:latin typeface="Calibri"/>
              <a:ea typeface="Calibri"/>
              <a:cs typeface="Calibri"/>
              <a:sym typeface="Calibri"/>
            </a:endParaRPr>
          </a:p>
        </p:txBody>
      </p:sp>
      <p:sp>
        <p:nvSpPr>
          <p:cNvPr id="461" name="Shape 46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looking into colleges and programs of study, remember that college is not just a 2 to 4-year deal. What you study and how you spend your time, whether in a 2-yr program at a community college or a 4-yr program at a university, will impact the kinds of opportunities you’ll have 20, even 40 years from now! The purpose of college is to give you the skill set you’ll need for a long time to come, if not for the rest of your life. Be sure to check out a school’s graduation rate and job placement rate for recent graduates.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1" u="none" strike="noStrike" cap="none">
                <a:solidFill>
                  <a:schemeClr val="dk1"/>
                </a:solidFill>
                <a:latin typeface="Calibri"/>
                <a:ea typeface="Calibri"/>
                <a:cs typeface="Calibri"/>
                <a:sym typeface="Calibri"/>
              </a:rPr>
              <a:t>Note to Corps: use College Navigator to identify graduation and retention rates for a couple of schools in their area or that they are potentially interested in.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1" name="Shape 47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21</a:t>
            </a:fld>
            <a:endParaRPr lang="en-US" sz="1200">
              <a:solidFill>
                <a:srgbClr val="000000"/>
              </a:solidFill>
              <a:latin typeface="Calibri"/>
              <a:ea typeface="Calibri"/>
              <a:cs typeface="Calibri"/>
              <a:sym typeface="Calibri"/>
            </a:endParaRPr>
          </a:p>
        </p:txBody>
      </p:sp>
      <p:sp>
        <p:nvSpPr>
          <p:cNvPr id="472" name="Shape 47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You’ll want to apply to 1-2 reach schools, 1-2 good match schools and 1-2 safety schools. A school is a “reach” school if the middle 50% of students have higher GPA’s and ACT scores than you. These are schools you can </a:t>
            </a:r>
            <a:r>
              <a:rPr lang="en-US" sz="1100" b="1" i="0" u="none" strike="noStrike" cap="none">
                <a:solidFill>
                  <a:schemeClr val="dk1"/>
                </a:solidFill>
                <a:latin typeface="Calibri"/>
                <a:ea typeface="Calibri"/>
                <a:cs typeface="Calibri"/>
                <a:sym typeface="Calibri"/>
              </a:rPr>
              <a:t>maybe</a:t>
            </a:r>
            <a:r>
              <a:rPr lang="en-US" sz="1100" b="0" i="0" u="none" strike="noStrike" cap="none">
                <a:solidFill>
                  <a:schemeClr val="dk1"/>
                </a:solidFill>
                <a:latin typeface="Calibri"/>
                <a:ea typeface="Calibri"/>
                <a:cs typeface="Calibri"/>
                <a:sym typeface="Calibri"/>
              </a:rPr>
              <a:t> get into with very good recommendations, an excellent essay, and a one-on-one interview with an admissions representative. A school is a “good match” if you fall within the middle 50% of student GPA and ACT scores. A “safety” school is one where your GPA and ACT scores are in the top 25% of what admitted students had. These are schools you will </a:t>
            </a:r>
            <a:r>
              <a:rPr lang="en-US" sz="1100" b="1" i="0" u="none" strike="noStrike" cap="none">
                <a:solidFill>
                  <a:schemeClr val="dk1"/>
                </a:solidFill>
                <a:latin typeface="Calibri"/>
                <a:ea typeface="Calibri"/>
                <a:cs typeface="Calibri"/>
                <a:sym typeface="Calibri"/>
              </a:rPr>
              <a:t>most likely</a:t>
            </a:r>
            <a:r>
              <a:rPr lang="en-US" sz="1100" b="0" i="0" u="none" strike="noStrike" cap="none">
                <a:solidFill>
                  <a:schemeClr val="dk1"/>
                </a:solidFill>
                <a:latin typeface="Calibri"/>
                <a:ea typeface="Calibri"/>
                <a:cs typeface="Calibri"/>
                <a:sym typeface="Calibri"/>
              </a:rPr>
              <a:t> get into based on your grades and extra-curriculars. Make sure you like your safeties!! If you don’t get into any of your reach schools or a safety school offers you the best financial aid package, you might end up spending at least some of your college years there!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22</a:t>
            </a:fld>
            <a:endParaRPr lang="en-US" sz="1200">
              <a:solidFill>
                <a:srgbClr val="000000"/>
              </a:solidFill>
              <a:latin typeface="Calibri"/>
              <a:ea typeface="Calibri"/>
              <a:cs typeface="Calibri"/>
              <a:sym typeface="Calibri"/>
            </a:endParaRPr>
          </a:p>
        </p:txBody>
      </p:sp>
      <p:sp>
        <p:nvSpPr>
          <p:cNvPr id="483" name="Shape 48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ISAC offers a tool that can assist you in finding a good college match. Enter your ACT score and your grade point average (GPA) and you will get a list of colleges that match your qualifications. Make sure to investigate many different colleges to find your right fit. Don't limit your selection to only the colleges on this list.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3" name="Shape 49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23</a:t>
            </a:fld>
            <a:endParaRPr lang="en-US" sz="1200">
              <a:solidFill>
                <a:srgbClr val="000000"/>
              </a:solidFill>
              <a:latin typeface="Calibri"/>
              <a:ea typeface="Calibri"/>
              <a:cs typeface="Calibri"/>
              <a:sym typeface="Calibri"/>
            </a:endParaRPr>
          </a:p>
        </p:txBody>
      </p:sp>
      <p:sp>
        <p:nvSpPr>
          <p:cNvPr id="494" name="Shape 49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We’ve already talked about some important factors when choosing a college. But there are other things that may be important. For example, do you want to be involved in intramural sports? Check and see if the school you’re looking at has this option. Remember to check out a bunch of schools. The more visits you make, the more you’ll learn about what’s important to you and what you want from your institution.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5" name="Shape 50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24</a:t>
            </a:fld>
            <a:endParaRPr lang="en-US" sz="1200">
              <a:solidFill>
                <a:srgbClr val="000000"/>
              </a:solidFill>
              <a:latin typeface="Calibri"/>
              <a:ea typeface="Calibri"/>
              <a:cs typeface="Calibri"/>
              <a:sym typeface="Calibri"/>
            </a:endParaRPr>
          </a:p>
        </p:txBody>
      </p:sp>
      <p:sp>
        <p:nvSpPr>
          <p:cNvPr id="506" name="Shape 50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When choosing a college it’s important that you select one that works financially for you. Once you get further along in the application process, you will receive award letters from the schools you have expressed an interest in. You will want to make sure that you look at each offer carefully.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Because each college has its own packaging policy, the types of financial aid offered to you will probably vary from college to college.  The FA offer may include a combination of financial aid programs from various sources, such as grants, scholarships, work-study and student loans.  As you review your award letters, consider the cost of attendance, the EFC, your financial aid eligibility, the types of financial aid programs being offered, and your out-of-pocket cost.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are some of the questions that you may want to consider – what is the total cost of attendance at the school, how much will my family be expected to contribute, what type of aid is available, and what will I need to pay out of pocket?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1" name="Shape 52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25</a:t>
            </a:fld>
            <a:endParaRPr lang="en-US" sz="1200">
              <a:solidFill>
                <a:srgbClr val="000000"/>
              </a:solidFill>
              <a:latin typeface="Calibri"/>
              <a:ea typeface="Calibri"/>
              <a:cs typeface="Calibri"/>
              <a:sym typeface="Calibri"/>
            </a:endParaRPr>
          </a:p>
        </p:txBody>
      </p:sp>
      <p:sp>
        <p:nvSpPr>
          <p:cNvPr id="522" name="Shape 52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As you start looking at colleges, the cost may seem a little overwhelming. Don’t forget, that there are plenty of sources of aid available. The Monetary Award Program, the Federal Pell Grant, and the Federal Supplemental Education Opportunity Grant are three of the largest grant programs for students in the state of Illinois. In order to find out if you are eligible, you need to complete the </a:t>
            </a:r>
            <a:r>
              <a:rPr lang="en-US" sz="1200" b="1" i="0" u="none" strike="noStrike" cap="none">
                <a:solidFill>
                  <a:schemeClr val="dk1"/>
                </a:solidFill>
                <a:latin typeface="Calibri"/>
                <a:ea typeface="Calibri"/>
                <a:cs typeface="Calibri"/>
                <a:sym typeface="Calibri"/>
              </a:rPr>
              <a:t>Free Application for Federal Student Aid (FAFSA</a:t>
            </a:r>
            <a:r>
              <a:rPr lang="en-US" sz="1200" b="0" i="0" u="none" strike="noStrike" cap="none">
                <a:solidFill>
                  <a:schemeClr val="dk1"/>
                </a:solidFill>
                <a:latin typeface="Calibri"/>
                <a:ea typeface="Calibri"/>
                <a:cs typeface="Calibri"/>
                <a:sym typeface="Calibri"/>
              </a:rPr>
              <a:t>). The FAFSA is required to determine a student’s eligibility for federal and state grants as well as student loans, and other types of aid that are administered by the college or university.  By completing a FAFSA, students are considered and may qualify for some or all of the following need-based grants: </a:t>
            </a:r>
            <a:r>
              <a:rPr lang="en-US" sz="1200" b="1" i="0" u="none" strike="noStrike" cap="none">
                <a:solidFill>
                  <a:schemeClr val="dk1"/>
                </a:solidFill>
                <a:latin typeface="Calibri"/>
                <a:ea typeface="Calibri"/>
                <a:cs typeface="Calibri"/>
                <a:sym typeface="Calibri"/>
              </a:rPr>
              <a:t>Pell</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FSEOG</a:t>
            </a:r>
            <a:r>
              <a:rPr lang="en-US" sz="1200" b="0" i="0" u="none" strike="noStrike" cap="none">
                <a:solidFill>
                  <a:schemeClr val="dk1"/>
                </a:solidFill>
                <a:latin typeface="Calibri"/>
                <a:ea typeface="Calibri"/>
                <a:cs typeface="Calibri"/>
                <a:sym typeface="Calibri"/>
              </a:rPr>
              <a:t>, and </a:t>
            </a:r>
            <a:r>
              <a:rPr lang="en-US" sz="1200" b="1" i="0" u="none" strike="noStrike" cap="none">
                <a:solidFill>
                  <a:schemeClr val="dk1"/>
                </a:solidFill>
                <a:latin typeface="Calibri"/>
                <a:ea typeface="Calibri"/>
                <a:cs typeface="Calibri"/>
                <a:sym typeface="Calibri"/>
              </a:rPr>
              <a:t>MAP</a:t>
            </a: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5" name="Shape 53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26</a:t>
            </a:fld>
            <a:endParaRPr lang="en-US" sz="1200">
              <a:solidFill>
                <a:srgbClr val="000000"/>
              </a:solidFill>
              <a:latin typeface="Calibri"/>
              <a:ea typeface="Calibri"/>
              <a:cs typeface="Calibri"/>
              <a:sym typeface="Calibri"/>
            </a:endParaRPr>
          </a:p>
        </p:txBody>
      </p:sp>
      <p:sp>
        <p:nvSpPr>
          <p:cNvPr id="536" name="Shape 53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*College Dating Activity may be done in place of this slide. Please see facilitator guide and document for more information.</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Choosing a college can be similar to dating! Would you want to see a potential boyfriend/girlfriend online and promise to date them for the next four years without going on a date first? No WAY! That’s why it is important to go on a college visit. You should “date” your college before making the big decision on “living with” it! </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Would you date someone who makes you feel miserable because you can’t be yourself around him/her? No way! That’s why it is important that you find a college that matches your wants in a institution of higher education. We just talked about the important things to think about when finding the right fit.</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The college you choose should better your future, and prepare you for the person you want to be 5, 10, 50 years from now! Would you date someone who held beliefs completely different than you? Maybe, maybe not. It depends on you! That is why it is important that you know what you are comfortable with so you know what kind of “atmosphere” you would like at a college. </a:t>
            </a:r>
          </a:p>
          <a:p>
            <a:pPr marL="0" marR="0" lvl="0" indent="0" algn="l" rtl="0">
              <a:lnSpc>
                <a:spcPct val="9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buSzPct val="25000"/>
              <a:buNone/>
            </a:pPr>
            <a:r>
              <a:rPr lang="en-US" sz="1110" b="0" i="0" u="none" strike="noStrike" cap="none">
                <a:solidFill>
                  <a:schemeClr val="dk1"/>
                </a:solidFill>
                <a:latin typeface="Calibri"/>
                <a:ea typeface="Calibri"/>
                <a:cs typeface="Calibri"/>
                <a:sym typeface="Calibri"/>
              </a:rPr>
              <a:t>Would it make sense for a college to take a horrible photo of itself and then show everyone? OF COURSE NOT! A college’s website, brochures, etc. are SUPPOSED to make a person inclined to attend. This is another reason it is important to go visit the college first! Let’s talk about why it is important to visit a college (go to next slide).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6" name="Shape 54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27</a:t>
            </a:fld>
            <a:endParaRPr lang="en-US" sz="1200">
              <a:solidFill>
                <a:srgbClr val="000000"/>
              </a:solidFill>
              <a:latin typeface="Calibri"/>
              <a:ea typeface="Calibri"/>
              <a:cs typeface="Calibri"/>
              <a:sym typeface="Calibri"/>
            </a:endParaRPr>
          </a:p>
        </p:txBody>
      </p:sp>
      <p:sp>
        <p:nvSpPr>
          <p:cNvPr id="547" name="Shape 54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There are 1000s of colleges in the United States. How do you find a handful that might be right for you? Remember to spend time researching schools that offer programs you’re interested in. There’s no point looking at an art school if you want to study biology. Also, never decide what is affordable until after you’ve received a school’s financial aid offer. Use the tools on studentportal.isac.org to research schools.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“Don’t rule out a school based on cost”</a:t>
            </a:r>
            <a:r>
              <a:rPr lang="en-US" sz="1200" b="1" i="0" u="none" strike="noStrike" cap="none">
                <a:solidFill>
                  <a:schemeClr val="dk1"/>
                </a:solidFill>
                <a:latin typeface="Calibri"/>
                <a:ea typeface="Calibri"/>
                <a:cs typeface="Calibri"/>
                <a:sym typeface="Calibri"/>
              </a:rPr>
              <a:t> - </a:t>
            </a:r>
            <a:r>
              <a:rPr lang="en-US" sz="1200" b="0" i="0" u="none" strike="noStrike" cap="none">
                <a:solidFill>
                  <a:schemeClr val="dk1"/>
                </a:solidFill>
                <a:latin typeface="Calibri"/>
                <a:ea typeface="Calibri"/>
                <a:cs typeface="Calibri"/>
                <a:sym typeface="Calibri"/>
              </a:rPr>
              <a:t>Know that there are fee-waivers available!!! Most schools will have application fee waivers for low-income students. Talk to your guidance counselor or contact the school itself to ask about obtaining a fee waiver. </a:t>
            </a:r>
          </a:p>
          <a:p>
            <a:pPr marL="0" marR="0" lvl="0" indent="0" algn="l" rtl="0">
              <a:spcBef>
                <a:spcPts val="0"/>
              </a:spcBef>
              <a:buSzPct val="25000"/>
              <a:buNone/>
            </a:pPr>
            <a:r>
              <a:rPr lang="en-US" sz="1200" b="0" i="0" u="sng" strike="noStrike" cap="none">
                <a:solidFill>
                  <a:schemeClr val="dk1"/>
                </a:solidFill>
                <a:latin typeface="Calibri"/>
                <a:ea typeface="Calibri"/>
                <a:cs typeface="Calibri"/>
                <a:sym typeface="Calibri"/>
              </a:rPr>
              <a:t>Resource</a:t>
            </a:r>
            <a:r>
              <a:rPr lang="en-US" sz="1200" b="0" i="0" u="none" strike="noStrike" cap="none">
                <a:solidFill>
                  <a:schemeClr val="dk1"/>
                </a:solidFill>
                <a:latin typeface="Calibri"/>
                <a:ea typeface="Calibri"/>
                <a:cs typeface="Calibri"/>
                <a:sym typeface="Calibri"/>
              </a:rPr>
              <a:t>: NACAC Application Waiver: </a:t>
            </a:r>
            <a:r>
              <a:rPr lang="en-US" sz="1200" b="0" i="0" u="sng" strike="noStrike" cap="none">
                <a:solidFill>
                  <a:schemeClr val="hlink"/>
                </a:solidFill>
                <a:latin typeface="Calibri"/>
                <a:ea typeface="Calibri"/>
                <a:cs typeface="Calibri"/>
                <a:sym typeface="Calibri"/>
                <a:hlinkClick r:id="rId3"/>
              </a:rPr>
              <a:t>http://www.nacacnet.org/studentinfo/feewaiver/Pages/default.aspx</a:t>
            </a:r>
          </a:p>
          <a:p>
            <a:pPr marL="0" marR="0" lvl="0" indent="0" algn="l" rtl="0">
              <a:spcBef>
                <a:spcPts val="0"/>
              </a:spcBef>
              <a:buSzPct val="25000"/>
              <a:buNone/>
            </a:pPr>
            <a:r>
              <a:rPr lang="en-US" sz="1200" b="0" i="0" u="sng" strike="noStrike" cap="none">
                <a:solidFill>
                  <a:schemeClr val="dk1"/>
                </a:solidFill>
                <a:latin typeface="Calibri"/>
                <a:ea typeface="Calibri"/>
                <a:cs typeface="Calibri"/>
                <a:sym typeface="Calibri"/>
              </a:rPr>
              <a:t>Resource</a:t>
            </a:r>
            <a:r>
              <a:rPr lang="en-US" sz="1200" b="0" i="0" u="none" strike="noStrike" cap="none">
                <a:solidFill>
                  <a:schemeClr val="dk1"/>
                </a:solidFill>
                <a:latin typeface="Calibri"/>
                <a:ea typeface="Calibri"/>
                <a:cs typeface="Calibri"/>
                <a:sym typeface="Calibri"/>
              </a:rPr>
              <a:t>: Collegeboard Application Fee Waivers: </a:t>
            </a:r>
            <a:r>
              <a:rPr lang="en-US" sz="1200" b="0" i="0" u="sng" strike="noStrike" cap="none">
                <a:solidFill>
                  <a:schemeClr val="hlink"/>
                </a:solidFill>
                <a:latin typeface="Calibri"/>
                <a:ea typeface="Calibri"/>
                <a:cs typeface="Calibri"/>
                <a:sym typeface="Calibri"/>
                <a:hlinkClick r:id="rId4"/>
              </a:rPr>
              <a:t>https://bigfuture.collegeboard.org/get-in/applying-101/college-application-fee-waivers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8" name="Shape 55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28</a:t>
            </a:fld>
            <a:endParaRPr lang="en-US" sz="1200">
              <a:solidFill>
                <a:srgbClr val="000000"/>
              </a:solidFill>
              <a:latin typeface="Calibri"/>
              <a:ea typeface="Calibri"/>
              <a:cs typeface="Calibri"/>
              <a:sym typeface="Calibri"/>
            </a:endParaRPr>
          </a:p>
        </p:txBody>
      </p:sp>
      <p:sp>
        <p:nvSpPr>
          <p:cNvPr id="559" name="Shape 55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Campus visits will give you a better idea of whether you can see yourself as a student at a particular school. Every school looks good in a brochure, so it’s important to actually put yourself on that campus.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0" name="Shape 57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29</a:t>
            </a:fld>
            <a:endParaRPr lang="en-US" sz="1200">
              <a:solidFill>
                <a:srgbClr val="000000"/>
              </a:solidFill>
              <a:latin typeface="Calibri"/>
              <a:ea typeface="Calibri"/>
              <a:cs typeface="Calibri"/>
              <a:sym typeface="Calibri"/>
            </a:endParaRPr>
          </a:p>
        </p:txBody>
      </p:sp>
      <p:sp>
        <p:nvSpPr>
          <p:cNvPr id="571" name="Shape 57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When on a college visit, ask questions, but be sure they are intelligent! Schedule a one-on-one appointment with an admissions representative. Students who do this are more likely to get admitted. Ask current students questions to see how they feel about attending that institution—they will generally give you their honest feedback. Consider an overnight stay with a current student. Many schools offer this opportunity so that prospective students can get an idea of what it is like to attend their institution. Attend a class to get a feel for what the academic pace is.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a:t>
            </a:fld>
            <a:endParaRPr lang="en-US" sz="1200">
              <a:solidFill>
                <a:srgbClr val="000000"/>
              </a:solidFill>
              <a:latin typeface="Calibri"/>
              <a:ea typeface="Calibri"/>
              <a:cs typeface="Calibri"/>
              <a:sym typeface="Calibri"/>
            </a:endParaRPr>
          </a:p>
        </p:txBody>
      </p:sp>
      <p:sp>
        <p:nvSpPr>
          <p:cNvPr id="256" name="Shape 256"/>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I’m a part of the outreach department at ISAC in a program called the ISACorps. There are approximately 80 of us throughout the state, and we are working to help students get the resources they need to go to college. I work with schools in this area to get students information to help them answer the questions like, “What do I want to do after high school? Where do I go to do that? How do I pay for it?” I’m here to help you answer those questions about college, careers, and financial aid.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2" name="Shape 58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30</a:t>
            </a:fld>
            <a:endParaRPr lang="en-US" sz="1200">
              <a:solidFill>
                <a:srgbClr val="000000"/>
              </a:solidFill>
              <a:latin typeface="Calibri"/>
              <a:ea typeface="Calibri"/>
              <a:cs typeface="Calibri"/>
              <a:sym typeface="Calibri"/>
            </a:endParaRPr>
          </a:p>
        </p:txBody>
      </p:sp>
      <p:sp>
        <p:nvSpPr>
          <p:cNvPr id="583" name="Shape 58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When you have narrowed down your search, talk to your family or someone else whose opinions you value. </a:t>
            </a:r>
            <a:r>
              <a:rPr lang="en-US" sz="1110" b="0" i="0" u="none" strike="noStrike" cap="none">
                <a:solidFill>
                  <a:schemeClr val="dk1"/>
                </a:solidFill>
                <a:latin typeface="Corbel"/>
                <a:ea typeface="Corbel"/>
                <a:cs typeface="Corbel"/>
                <a:sym typeface="Corbel"/>
              </a:rPr>
              <a:t>Think about what you want in a college and ask questions! You can ask a parent, an older brother/sister/cousin/relative, a counselor, and/or a teacher. </a:t>
            </a:r>
            <a:r>
              <a:rPr lang="en-US" sz="1110" b="0" i="0" u="none" strike="noStrike" cap="none">
                <a:solidFill>
                  <a:schemeClr val="dk1"/>
                </a:solidFill>
                <a:latin typeface="Calibri"/>
                <a:ea typeface="Calibri"/>
                <a:cs typeface="Calibri"/>
                <a:sym typeface="Calibri"/>
              </a:rPr>
              <a:t>Remember that finding the “right fit” school is a multi-faceted decision.</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If you’re among those who are applying to college as a first-generation student (meaning your parents never attended college) and you’re hesitant to talk about your parents’ educational attainment, you’re not alone. Thirty percent of entering freshmen in the United States are first-generation college students.</a:t>
            </a:r>
          </a:p>
          <a:p>
            <a:pPr marL="0" marR="0" lvl="0" indent="0" algn="l" rtl="0">
              <a:lnSpc>
                <a:spcPct val="80000"/>
              </a:lnSpc>
              <a:spcBef>
                <a:spcPts val="0"/>
              </a:spcBef>
              <a:buSzPct val="25000"/>
              <a:buNone/>
            </a:pPr>
            <a:r>
              <a:rPr lang="en-US" sz="1110" b="0" i="0" u="sng" strike="noStrike" cap="none">
                <a:solidFill>
                  <a:schemeClr val="dk1"/>
                </a:solidFill>
                <a:latin typeface="Calibri"/>
                <a:ea typeface="Calibri"/>
                <a:cs typeface="Calibri"/>
                <a:sym typeface="Calibri"/>
              </a:rPr>
              <a:t>Source</a:t>
            </a:r>
            <a:r>
              <a:rPr lang="en-US" sz="1110" b="0" i="0" u="none" strike="noStrike" cap="none">
                <a:solidFill>
                  <a:schemeClr val="dk1"/>
                </a:solidFill>
                <a:latin typeface="Calibri"/>
                <a:ea typeface="Calibri"/>
                <a:cs typeface="Calibri"/>
                <a:sym typeface="Calibri"/>
              </a:rPr>
              <a:t>: </a:t>
            </a:r>
            <a:r>
              <a:rPr lang="en-US" sz="1110" b="0" i="0" u="sng" strike="noStrike" cap="none">
                <a:solidFill>
                  <a:schemeClr val="hlink"/>
                </a:solidFill>
                <a:latin typeface="Calibri"/>
                <a:ea typeface="Calibri"/>
                <a:cs typeface="Calibri"/>
                <a:sym typeface="Calibri"/>
                <a:hlinkClick r:id="rId3"/>
              </a:rPr>
              <a:t>http://thechoice.blogs.nytimes.com/2013/02/11/tips-for-first-generation-college-applicants/</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#1.) First-Gen Tip: </a:t>
            </a:r>
            <a:r>
              <a:rPr lang="en-US" sz="1110" b="1" i="0" u="none" strike="noStrike" cap="none">
                <a:solidFill>
                  <a:schemeClr val="dk1"/>
                </a:solidFill>
                <a:latin typeface="Calibri"/>
                <a:ea typeface="Calibri"/>
                <a:cs typeface="Calibri"/>
                <a:sym typeface="Calibri"/>
              </a:rPr>
              <a:t>Complete Optional Application Sections - </a:t>
            </a:r>
            <a:r>
              <a:rPr lang="en-US" sz="1110" b="0" i="0" u="none" strike="noStrike" cap="none">
                <a:solidFill>
                  <a:schemeClr val="dk1"/>
                </a:solidFill>
                <a:latin typeface="Calibri"/>
                <a:ea typeface="Calibri"/>
                <a:cs typeface="Calibri"/>
                <a:sym typeface="Calibri"/>
              </a:rPr>
              <a:t>The additional information section on the </a:t>
            </a:r>
            <a:r>
              <a:rPr lang="en-US" sz="1110" b="0" i="0" u="sng" strike="noStrike" cap="none">
                <a:solidFill>
                  <a:schemeClr val="hlink"/>
                </a:solidFill>
                <a:latin typeface="Calibri"/>
                <a:ea typeface="Calibri"/>
                <a:cs typeface="Calibri"/>
                <a:sym typeface="Calibri"/>
                <a:hlinkClick r:id="rId4"/>
              </a:rPr>
              <a:t>Common Application</a:t>
            </a:r>
            <a:r>
              <a:rPr lang="en-US" sz="1110" b="0" i="0" u="none" strike="noStrike" cap="none">
                <a:solidFill>
                  <a:schemeClr val="dk1"/>
                </a:solidFill>
                <a:latin typeface="Calibri"/>
                <a:ea typeface="Calibri"/>
                <a:cs typeface="Calibri"/>
                <a:sym typeface="Calibri"/>
              </a:rPr>
              <a:t> is an ideal place for you to write an essay that highlights how your life has been shaped by having parents who did not attend college. It is also an opportunity to demonstrate what attending college means to you, given your background. By opting out of this section, you lose a chance to set yourself apart from your peers.</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buSzPct val="25000"/>
              <a:buNone/>
            </a:pPr>
            <a:r>
              <a:rPr lang="en-US" sz="1110" b="0" i="0" u="none" strike="noStrike" cap="none">
                <a:solidFill>
                  <a:schemeClr val="dk1"/>
                </a:solidFill>
                <a:latin typeface="Calibri"/>
                <a:ea typeface="Calibri"/>
                <a:cs typeface="Calibri"/>
                <a:sym typeface="Calibri"/>
              </a:rPr>
              <a:t>#2.) First-Gen Tip: </a:t>
            </a:r>
            <a:r>
              <a:rPr lang="en-US" sz="1110" b="1" i="0" u="none" strike="noStrike" cap="none">
                <a:solidFill>
                  <a:schemeClr val="dk1"/>
                </a:solidFill>
                <a:latin typeface="Calibri"/>
                <a:ea typeface="Calibri"/>
                <a:cs typeface="Calibri"/>
                <a:sym typeface="Calibri"/>
              </a:rPr>
              <a:t>Look for Resources at Your School </a:t>
            </a:r>
            <a:r>
              <a:rPr lang="en-US" sz="1110" b="0" i="0" u="none" strike="noStrike" cap="none">
                <a:solidFill>
                  <a:schemeClr val="dk1"/>
                </a:solidFill>
                <a:latin typeface="Calibri"/>
                <a:ea typeface="Calibri"/>
                <a:cs typeface="Calibri"/>
                <a:sym typeface="Calibri"/>
              </a:rPr>
              <a:t>- </a:t>
            </a:r>
            <a:r>
              <a:rPr lang="en-US" sz="1110" b="0" i="0" u="sng" strike="noStrike" cap="none">
                <a:solidFill>
                  <a:schemeClr val="hlink"/>
                </a:solidFill>
                <a:latin typeface="Calibri"/>
                <a:ea typeface="Calibri"/>
                <a:cs typeface="Calibri"/>
                <a:sym typeface="Calibri"/>
                <a:hlinkClick r:id="rId5"/>
              </a:rPr>
              <a:t>Statistics show</a:t>
            </a:r>
            <a:r>
              <a:rPr lang="en-US" sz="1110" b="0" i="0" u="none" strike="noStrike" cap="none">
                <a:solidFill>
                  <a:schemeClr val="dk1"/>
                </a:solidFill>
                <a:latin typeface="Calibri"/>
                <a:ea typeface="Calibri"/>
                <a:cs typeface="Calibri"/>
                <a:sym typeface="Calibri"/>
              </a:rPr>
              <a:t> that first-generation students often need more support. Nationally, 89 percent of low-income first-generation students leave college within six years without a degree. More than a quarter leave after their first year — four times the dropout rate of higher-income second-generation students. Unfortunately, many first-generation college applicants don’t have parental support to help guide them through the application process. Seek help by contacting the admissions office at your prospective colleges to ask if they have programs, guides or other resources for first-generation students.</a:t>
            </a:r>
          </a:p>
          <a:p>
            <a:pPr marL="0" marR="0" lvl="0" indent="0" algn="l" rtl="0">
              <a:lnSpc>
                <a:spcPct val="80000"/>
              </a:lnSpc>
              <a:spcBef>
                <a:spcPts val="0"/>
              </a:spcBef>
              <a:buSzPct val="25000"/>
              <a:buNone/>
            </a:pPr>
            <a:endParaRPr sz="111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6" name="Shape 596"/>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31</a:t>
            </a:fld>
            <a:endParaRPr lang="en-US" sz="1200">
              <a:solidFill>
                <a:srgbClr val="000000"/>
              </a:solidFill>
              <a:latin typeface="Calibri"/>
              <a:ea typeface="Calibri"/>
              <a:cs typeface="Calibri"/>
              <a:sym typeface="Calibri"/>
            </a:endParaRPr>
          </a:p>
        </p:txBody>
      </p:sp>
      <p:sp>
        <p:nvSpPr>
          <p:cNvPr id="597" name="Shape 597"/>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So, now we are going to talk about a couple of on-line resources – College Scorecard and the ISAC Student Portal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7" name="Shape 60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32</a:t>
            </a:fld>
            <a:endParaRPr lang="en-US" sz="1200">
              <a:solidFill>
                <a:srgbClr val="000000"/>
              </a:solidFill>
              <a:latin typeface="Calibri"/>
              <a:ea typeface="Calibri"/>
              <a:cs typeface="Calibri"/>
              <a:sym typeface="Calibri"/>
            </a:endParaRPr>
          </a:p>
        </p:txBody>
      </p:sp>
      <p:sp>
        <p:nvSpPr>
          <p:cNvPr id="608" name="Shape 60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Try out the new College Scorecard at </a:t>
            </a:r>
            <a:r>
              <a:rPr lang="en-US" sz="1200" b="0" i="0" u="sng" strike="noStrike" cap="none">
                <a:solidFill>
                  <a:schemeClr val="hlink"/>
                </a:solidFill>
                <a:latin typeface="Calibri"/>
                <a:ea typeface="Calibri"/>
                <a:cs typeface="Calibri"/>
                <a:sym typeface="Calibri"/>
                <a:hlinkClick r:id="rId3"/>
              </a:rPr>
              <a:t>http://www.whitehouse.gov/issues/education/higher-education/college-score-card</a:t>
            </a:r>
            <a:r>
              <a:rPr lang="en-US" sz="12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You can use the College Scorecard to find out more about a college’s affordability and value so you can make more informed decisions about which college to attend. To start, enter the name of a college of interest to you or select factors that are important in your college search. You can find scorecards for colleges based on factors such as programs or majors offered, location, and enrollment size.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Shape 6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0" name="Shape 62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33</a:t>
            </a:fld>
            <a:endParaRPr lang="en-US" sz="1200">
              <a:solidFill>
                <a:srgbClr val="000000"/>
              </a:solidFill>
              <a:latin typeface="Calibri"/>
              <a:ea typeface="Calibri"/>
              <a:cs typeface="Calibri"/>
              <a:sym typeface="Calibri"/>
            </a:endParaRPr>
          </a:p>
        </p:txBody>
      </p:sp>
      <p:sp>
        <p:nvSpPr>
          <p:cNvPr id="621" name="Shape 62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student portal is a free resource that was created to assist high school students in mapping out their post-secondary plans. Use the ISAC Student Portal to help you choose a college, learn about careers, find scholarships, simplify the financial aid process, learn how to budget your money, and much more.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1" name="Shape 63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34</a:t>
            </a:fld>
            <a:endParaRPr lang="en-US" sz="1200">
              <a:solidFill>
                <a:srgbClr val="000000"/>
              </a:solidFill>
              <a:latin typeface="Calibri"/>
              <a:ea typeface="Calibri"/>
              <a:cs typeface="Calibri"/>
              <a:sym typeface="Calibri"/>
            </a:endParaRPr>
          </a:p>
        </p:txBody>
      </p:sp>
      <p:sp>
        <p:nvSpPr>
          <p:cNvPr id="632" name="Shape 63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2" name="Shape 64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35</a:t>
            </a:fld>
            <a:endParaRPr lang="en-US" sz="1200">
              <a:solidFill>
                <a:srgbClr val="000000"/>
              </a:solidFill>
              <a:latin typeface="Calibri"/>
              <a:ea typeface="Calibri"/>
              <a:cs typeface="Calibri"/>
              <a:sym typeface="Calibri"/>
            </a:endParaRPr>
          </a:p>
        </p:txBody>
      </p:sp>
      <p:sp>
        <p:nvSpPr>
          <p:cNvPr id="643" name="Shape 64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At ISAC, we are committed to </a:t>
            </a:r>
            <a:r>
              <a:rPr lang="en-US" sz="1200" b="0" i="1" u="none" strike="noStrike" cap="none">
                <a:solidFill>
                  <a:schemeClr val="dk1"/>
                </a:solidFill>
                <a:latin typeface="Calibri"/>
                <a:ea typeface="Calibri"/>
                <a:cs typeface="Calibri"/>
                <a:sym typeface="Calibri"/>
              </a:rPr>
              <a:t>making college accessible and affordable</a:t>
            </a:r>
            <a:r>
              <a:rPr lang="en-US" sz="1200" b="0" i="0" u="none" strike="noStrike" cap="none">
                <a:solidFill>
                  <a:schemeClr val="dk1"/>
                </a:solidFill>
                <a:latin typeface="Calibri"/>
                <a:ea typeface="Calibri"/>
                <a:cs typeface="Calibri"/>
                <a:sym typeface="Calibri"/>
              </a:rPr>
              <a:t> for all Illinois students.  As you plan for, apply to, and pay for college, take advantage of the information and interactive tools that are available – at </a:t>
            </a:r>
            <a:r>
              <a:rPr lang="en-US" sz="1200" b="0" i="1" u="none" strike="noStrike" cap="none">
                <a:solidFill>
                  <a:schemeClr val="dk1"/>
                </a:solidFill>
                <a:latin typeface="Calibri"/>
                <a:ea typeface="Calibri"/>
                <a:cs typeface="Calibri"/>
                <a:sym typeface="Calibri"/>
              </a:rPr>
              <a:t>no cost </a:t>
            </a:r>
            <a:r>
              <a:rPr lang="en-US" sz="1200" b="0" i="0" u="none" strike="noStrike" cap="none">
                <a:solidFill>
                  <a:schemeClr val="dk1"/>
                </a:solidFill>
                <a:latin typeface="Calibri"/>
                <a:ea typeface="Calibri"/>
                <a:cs typeface="Calibri"/>
                <a:sym typeface="Calibri"/>
              </a:rPr>
              <a:t>– using these resources and websites.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3" name="Shape 653"/>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36</a:t>
            </a:fld>
            <a:endParaRPr lang="en-US" sz="1200">
              <a:solidFill>
                <a:srgbClr val="000000"/>
              </a:solidFill>
              <a:latin typeface="Calibri"/>
              <a:ea typeface="Calibri"/>
              <a:cs typeface="Calibri"/>
              <a:sym typeface="Calibri"/>
            </a:endParaRPr>
          </a:p>
        </p:txBody>
      </p:sp>
      <p:sp>
        <p:nvSpPr>
          <p:cNvPr id="654" name="Shape 654"/>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Here is my contact information. If you have any questions about scholarships, or any part of the college going process, please do not hesitate to contact me. I also have business cards available.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4</a:t>
            </a:fld>
            <a:endParaRPr lang="en-US" sz="1200">
              <a:solidFill>
                <a:srgbClr val="000000"/>
              </a:solidFill>
              <a:latin typeface="Calibri"/>
              <a:ea typeface="Calibri"/>
              <a:cs typeface="Calibri"/>
              <a:sym typeface="Calibri"/>
            </a:endParaRPr>
          </a:p>
        </p:txBody>
      </p:sp>
      <p:sp>
        <p:nvSpPr>
          <p:cNvPr id="268" name="Shape 268"/>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Today we will talk about finding the right college for you based on your career interest and what is important to you in a college, going on college visits, and the different types of schools and degrees.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5</a:t>
            </a:fld>
            <a:endParaRPr lang="en-US" sz="1200">
              <a:solidFill>
                <a:srgbClr val="000000"/>
              </a:solidFill>
              <a:latin typeface="Calibri"/>
              <a:ea typeface="Calibri"/>
              <a:cs typeface="Calibri"/>
              <a:sym typeface="Calibri"/>
            </a:endParaRPr>
          </a:p>
        </p:txBody>
      </p:sp>
      <p:sp>
        <p:nvSpPr>
          <p:cNvPr id="279" name="Shape 279"/>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As show in this chart, individuals with more education have a better chance of being employed and earning more money than individuals with less education.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Source</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http://www.bls.gov/emp/ep_chart_001.htm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6</a:t>
            </a:fld>
            <a:endParaRPr lang="en-US" sz="1200">
              <a:solidFill>
                <a:srgbClr val="000000"/>
              </a:solidFill>
              <a:latin typeface="Calibri"/>
              <a:ea typeface="Calibri"/>
              <a:cs typeface="Calibri"/>
              <a:sym typeface="Calibri"/>
            </a:endParaRPr>
          </a:p>
        </p:txBody>
      </p:sp>
      <p:sp>
        <p:nvSpPr>
          <p:cNvPr id="290" name="Shape 290"/>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Okay, so now that we know WHY it’s important, let’s take a look at the different types of post secondary options. </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Calibri"/>
                <a:ea typeface="Calibri"/>
                <a:cs typeface="Calibri"/>
                <a:sym typeface="Calibri"/>
              </a:rPr>
              <a:t>As you start to look at various degrees, there are many different types to consider. Depending on your long-term goals and the career you choose, you will want to select the one that is the best fit financially, socially, and academically. </a:t>
            </a: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 certificate program is a short-term program designed to give specific job training for vocational/ trade careers.  They take anywhere from 10 – 16 months to complete</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An associates degree generally takes 2 years and a bachelor’s degree generally takes 4 years. After you receive your bachelor’s degree, you can continue your education another 2 years for a master’s degree, 3 – 6 years for a professional degree, or 5 – 7 years for a doctorate’s degree.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0" name="Shape 300"/>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7</a:t>
            </a:fld>
            <a:endParaRPr lang="en-US" sz="1200">
              <a:solidFill>
                <a:srgbClr val="000000"/>
              </a:solidFill>
              <a:latin typeface="Calibri"/>
              <a:ea typeface="Calibri"/>
              <a:cs typeface="Calibri"/>
              <a:sym typeface="Calibri"/>
            </a:endParaRPr>
          </a:p>
        </p:txBody>
      </p:sp>
      <p:sp>
        <p:nvSpPr>
          <p:cNvPr id="301" name="Shape 301"/>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800" b="0" i="0" u="none" strike="noStrike" cap="none">
                <a:solidFill>
                  <a:schemeClr val="dk1"/>
                </a:solidFill>
                <a:latin typeface="Calibri"/>
                <a:ea typeface="Calibri"/>
                <a:cs typeface="Calibri"/>
                <a:sym typeface="Calibri"/>
              </a:rPr>
              <a:t>In addition to the types of degrees, you need to understand there are also different types of colleges. </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800" b="0" i="0" u="none" strike="noStrike" cap="none">
                <a:solidFill>
                  <a:schemeClr val="dk1"/>
                </a:solidFill>
                <a:latin typeface="Calibri"/>
                <a:ea typeface="Calibri"/>
                <a:cs typeface="Calibri"/>
                <a:sym typeface="Calibri"/>
              </a:rPr>
              <a:t>There are 4 types of college – 4 year public, private universities, community colleges, and vocational schools.</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800" b="1" i="0" u="none" strike="noStrike" cap="none">
                <a:solidFill>
                  <a:schemeClr val="dk1"/>
                </a:solidFill>
                <a:latin typeface="Calibri"/>
                <a:ea typeface="Calibri"/>
                <a:cs typeface="Calibri"/>
                <a:sym typeface="Calibri"/>
              </a:rPr>
              <a:t>Four-year public universities </a:t>
            </a:r>
            <a:r>
              <a:rPr lang="en-US" sz="800" b="0" i="0" u="none" strike="noStrike" cap="none">
                <a:solidFill>
                  <a:schemeClr val="dk1"/>
                </a:solidFill>
                <a:latin typeface="Calibri"/>
                <a:ea typeface="Calibri"/>
                <a:cs typeface="Calibri"/>
                <a:sym typeface="Calibri"/>
              </a:rPr>
              <a:t>are probably the most obvious option that we generally think of. These tend to be relatively larger schools (20,000-30,000 students). We say they are public because they are affiliated with the state and receive some of their funding from taxpayer dollars. Some examples of state schools would be ISU, NIU, Eastern, etc.</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800" b="1" i="0" u="none" strike="noStrike" cap="none">
                <a:solidFill>
                  <a:schemeClr val="dk1"/>
                </a:solidFill>
                <a:latin typeface="Calibri"/>
                <a:ea typeface="Calibri"/>
                <a:cs typeface="Calibri"/>
                <a:sym typeface="Calibri"/>
              </a:rPr>
              <a:t>Four-year private schools</a:t>
            </a:r>
            <a:r>
              <a:rPr lang="en-US" sz="800" b="0" i="0" u="none" strike="noStrike" cap="none">
                <a:solidFill>
                  <a:schemeClr val="dk1"/>
                </a:solidFill>
                <a:latin typeface="Calibri"/>
                <a:ea typeface="Calibri"/>
                <a:cs typeface="Calibri"/>
                <a:sym typeface="Calibri"/>
              </a:rPr>
              <a:t>, on the other hand, tend to be smaller, although they can range anywhere in size from 1000 to 8000 students per campus. They are private because they are not affiliated with the state and do not receive money from the state government. Bradley University is an example of a private college. </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800" b="1" i="0" u="none" strike="noStrike" cap="none">
                <a:solidFill>
                  <a:schemeClr val="dk1"/>
                </a:solidFill>
                <a:latin typeface="Calibri"/>
                <a:ea typeface="Calibri"/>
                <a:cs typeface="Calibri"/>
                <a:sym typeface="Calibri"/>
              </a:rPr>
              <a:t>Community colleges </a:t>
            </a:r>
            <a:r>
              <a:rPr lang="en-US" sz="800" b="0" i="0" u="none" strike="noStrike" cap="none">
                <a:solidFill>
                  <a:schemeClr val="dk1"/>
                </a:solidFill>
                <a:latin typeface="Calibri"/>
                <a:ea typeface="Calibri"/>
                <a:cs typeface="Calibri"/>
                <a:sym typeface="Calibri"/>
              </a:rPr>
              <a:t>are a great option for students who want to stay close to home and have a little more time with their families. Many students choose community colleges for this reason. Additionally, tuition tends to be much more affordable at community college, and since most students have to take the same general education courses no matter where they start, these students take the same class but pay less. You can go to a community college to take your general requirements for the first 2 years and then transfer to a 4-year school, or you can go to a community college for your associate’s degree, which typically takes 2 years to complete. Some examples of a community college are Elgin Community College or Joliet Junior College</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800" b="1" i="0" u="none" strike="noStrike" cap="none">
                <a:solidFill>
                  <a:schemeClr val="dk1"/>
                </a:solidFill>
                <a:latin typeface="Calibri"/>
                <a:ea typeface="Calibri"/>
                <a:cs typeface="Calibri"/>
                <a:sym typeface="Calibri"/>
              </a:rPr>
              <a:t>Vocational schools </a:t>
            </a:r>
            <a:r>
              <a:rPr lang="en-US" sz="800" b="0" i="0" u="none" strike="noStrike" cap="none">
                <a:solidFill>
                  <a:schemeClr val="dk1"/>
                </a:solidFill>
                <a:latin typeface="Calibri"/>
                <a:ea typeface="Calibri"/>
                <a:cs typeface="Calibri"/>
                <a:sym typeface="Calibri"/>
              </a:rPr>
              <a:t>provide training for a specific job, often allowing students on-the-job experience. However, there is some overlap here with community colleges. For example, there are vocational schools out there for students who want to pursue careers in auto mechanics, cosmetology or construction, but many community colleges also offer programs or certification in those fields. So be sure to explore your options so you know what is best for you. UTI is a vocational school. </a:t>
            </a:r>
          </a:p>
          <a:p>
            <a:pPr marL="0" marR="0" lvl="0" indent="0" algn="l" rtl="0">
              <a:spcBef>
                <a:spcPts val="0"/>
              </a:spcBef>
              <a:buSzPct val="25000"/>
              <a:buNone/>
            </a:pPr>
            <a:r>
              <a:rPr lang="en-US" sz="800" b="0" i="0" u="none" strike="noStrike" cap="none">
                <a:solidFill>
                  <a:schemeClr val="dk1"/>
                </a:solidFill>
                <a:latin typeface="Calibri"/>
                <a:ea typeface="Calibri"/>
                <a:cs typeface="Calibri"/>
                <a:sym typeface="Calibri"/>
              </a:rPr>
              <a:t>Vocational Schools also known as  Trade Schools, Career Colleges, Vocational Training Programs; Non-profit VS. Proprietary School.</a:t>
            </a:r>
          </a:p>
          <a:p>
            <a:pPr marL="0" marR="0" lvl="0" indent="0" algn="l" rtl="0">
              <a:spcBef>
                <a:spcPts val="0"/>
              </a:spcBef>
              <a:buSzPct val="25000"/>
              <a:buNone/>
            </a:pPr>
            <a:endParaRPr sz="800" b="0" i="0" u="none" strike="noStrike" cap="none">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1" name="Shape 311"/>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
        <p:nvSpPr>
          <p:cNvPr id="312" name="Shape 312"/>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Depending on the type of college you choose, the cost can vary significantly.</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a:solidFill>
                  <a:schemeClr val="dk1"/>
                </a:solidFill>
                <a:latin typeface="Calibri"/>
                <a:ea typeface="Calibri"/>
                <a:cs typeface="Calibri"/>
                <a:sym typeface="Calibri"/>
              </a:rPr>
              <a:t>Note to Corps: Before you go over this slide, you can do the </a:t>
            </a:r>
            <a:r>
              <a:rPr lang="en-US" sz="1200" b="1" i="0" u="none" strike="noStrike" cap="none">
                <a:solidFill>
                  <a:schemeClr val="dk1"/>
                </a:solidFill>
                <a:latin typeface="Calibri"/>
                <a:ea typeface="Calibri"/>
                <a:cs typeface="Calibri"/>
                <a:sym typeface="Calibri"/>
              </a:rPr>
              <a:t>College Costs Activity. </a:t>
            </a:r>
            <a:r>
              <a:rPr lang="en-US" sz="1200" b="0" i="0" u="none" strike="noStrike" cap="none">
                <a:solidFill>
                  <a:schemeClr val="dk1"/>
                </a:solidFill>
                <a:latin typeface="Calibri"/>
                <a:ea typeface="Calibri"/>
                <a:cs typeface="Calibri"/>
                <a:sym typeface="Calibri"/>
              </a:rPr>
              <a:t>Refer to the College Costs Facilitator Guide. </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The average cost of tuition and fees at a public 4 year (in state) university is approximately $9,139, while at private colleges it is an average of $31,231 and 2 year public $3,347. </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Just remember that when a school quotes its’ “tuition and fees,” that number does not include things like room and board, books and supplies, and travel to and from school. So actually, these schools are more expensive than the numbers you see on the screen. But you should never let big numbers deter you from applying to a school if you are interested in attending – sometimes schools look expensive on paper, but end up being more affordable than you may think once you receive your financial aid award letters.</a:t>
            </a:r>
          </a:p>
          <a:p>
            <a:pPr marL="0" marR="0" lvl="0" indent="0" algn="l" rtl="0">
              <a:spcBef>
                <a:spcPts val="0"/>
              </a:spcBef>
              <a:spcAft>
                <a:spcPts val="0"/>
              </a:spcAft>
              <a:buSzPct val="25000"/>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100" b="0" i="0" u="none" strike="noStrike" cap="none">
                <a:solidFill>
                  <a:schemeClr val="dk1"/>
                </a:solidFill>
                <a:latin typeface="Calibri"/>
                <a:ea typeface="Calibri"/>
                <a:cs typeface="Calibri"/>
                <a:sym typeface="Calibri"/>
              </a:rPr>
              <a:t>https://bigfuture.collegeboard.org/pay-for-college/college-costs/college-costs-faqs#</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sldNum" idx="12"/>
          </p:nvPr>
        </p:nvSpPr>
        <p:spPr>
          <a:xfrm>
            <a:off x="3884613" y="8685213"/>
            <a:ext cx="2971800" cy="458787"/>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9</a:t>
            </a:fld>
            <a:endParaRPr lang="en-US" sz="1200">
              <a:solidFill>
                <a:srgbClr val="000000"/>
              </a:solidFill>
              <a:latin typeface="Calibri"/>
              <a:ea typeface="Calibri"/>
              <a:cs typeface="Calibri"/>
              <a:sym typeface="Calibri"/>
            </a:endParaRPr>
          </a:p>
        </p:txBody>
      </p:sp>
      <p:sp>
        <p:nvSpPr>
          <p:cNvPr id="323" name="Shape 323"/>
          <p:cNvSpPr txBox="1">
            <a:spLocks noGrp="1"/>
          </p:cNvSpPr>
          <p:nvPr>
            <p:ph type="body" idx="1"/>
          </p:nvPr>
        </p:nvSpPr>
        <p:spPr>
          <a:xfrm>
            <a:off x="685800" y="4400550"/>
            <a:ext cx="5486400" cy="360045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There are also a number of majors that you can choose from. </a:t>
            </a:r>
          </a:p>
          <a:p>
            <a:pPr marL="0" marR="0" lvl="0" indent="0" algn="l" rtl="0">
              <a:spcBef>
                <a:spcPts val="0"/>
              </a:spcBef>
              <a:buSzPct val="25000"/>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100" b="0" i="0" u="none" strike="noStrike" cap="none">
                <a:solidFill>
                  <a:schemeClr val="dk1"/>
                </a:solidFill>
                <a:latin typeface="Calibri"/>
                <a:ea typeface="Calibri"/>
                <a:cs typeface="Calibri"/>
                <a:sym typeface="Calibri"/>
              </a:rPr>
              <a:t>Remember that completing college and getting a degree is all about your future. When deciding on a major, think about the likelihood of job employment in that field/career path and how much you are likely to earn. Also, consider how much you’re interested in a particular field. If you hate being in a chemistry lab, there’s no point in studying chemistry only to spend the majority of the rest of your life in a lab 40 hours/week.</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4" name="Shape 104"/>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05" name="Shape 10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6" name="Shape 10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7" name="Shape 10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0" name="Shape 110"/>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1" name="Shape 111"/>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7" name="Shape 117"/>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3" name="Shape 12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6" name="Shape 12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9"/>
        <p:cNvGrpSpPr/>
        <p:nvPr/>
      </p:nvGrpSpPr>
      <p:grpSpPr>
        <a:xfrm>
          <a:off x="0" y="0"/>
          <a:ext cx="0" cy="0"/>
          <a:chOff x="0" y="0"/>
          <a:chExt cx="0" cy="0"/>
        </a:xfrm>
      </p:grpSpPr>
      <p:sp>
        <p:nvSpPr>
          <p:cNvPr id="130" name="Shape 13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8" name="Shape 1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2" name="Shape 142"/>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43" name="Shape 143"/>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6" name="Shape 14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9" name="Shape 149"/>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1" name="Shape 15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2" name="Shape 15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5" name="Shape 155"/>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7" name="Shape 167"/>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0" name="Shape 170"/>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1"/>
        <p:cNvGrpSpPr/>
        <p:nvPr/>
      </p:nvGrpSpPr>
      <p:grpSpPr>
        <a:xfrm>
          <a:off x="0" y="0"/>
          <a:ext cx="0" cy="0"/>
          <a:chOff x="0" y="0"/>
          <a:chExt cx="0" cy="0"/>
        </a:xfrm>
      </p:grpSpPr>
      <p:sp>
        <p:nvSpPr>
          <p:cNvPr id="172" name="Shape 172"/>
          <p:cNvSpPr txBox="1">
            <a:spLocks noGrp="1"/>
          </p:cNvSpPr>
          <p:nvPr>
            <p:ph type="ctrTitle"/>
          </p:nvPr>
        </p:nvSpPr>
        <p:spPr>
          <a:xfrm>
            <a:off x="1143000" y="1122363"/>
            <a:ext cx="6858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3" name="Shape 173"/>
          <p:cNvSpPr txBox="1">
            <a:spLocks noGrp="1"/>
          </p:cNvSpPr>
          <p:nvPr>
            <p:ph type="subTitle" idx="1"/>
          </p:nvPr>
        </p:nvSpPr>
        <p:spPr>
          <a:xfrm>
            <a:off x="1143000" y="3602038"/>
            <a:ext cx="6858000" cy="1655762"/>
          </a:xfrm>
          <a:prstGeom prst="rect">
            <a:avLst/>
          </a:prstGeom>
          <a:noFill/>
          <a:ln>
            <a:noFill/>
          </a:ln>
        </p:spPr>
        <p:txBody>
          <a:bodyPr wrap="square" lIns="91425" tIns="91425" rIns="91425" bIns="91425" anchor="t" anchorCtr="0"/>
          <a:lstStyle>
            <a:lvl1pPr marL="0" marR="0" lvl="0" indent="0" algn="ctr"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ctr"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2pPr>
            <a:lvl3pPr marL="685800" marR="0" lvl="2" indent="0" algn="ctr" rtl="0">
              <a:lnSpc>
                <a:spcPct val="90000"/>
              </a:lnSpc>
              <a:spcBef>
                <a:spcPts val="375"/>
              </a:spcBef>
              <a:buClr>
                <a:schemeClr val="dk1"/>
              </a:buClr>
              <a:buFont typeface="Arial"/>
              <a:buNone/>
              <a:defRPr sz="1350" b="0" i="0" u="none" strike="noStrike" cap="none">
                <a:solidFill>
                  <a:schemeClr val="dk1"/>
                </a:solidFill>
                <a:latin typeface="Calibri"/>
                <a:ea typeface="Calibri"/>
                <a:cs typeface="Calibri"/>
                <a:sym typeface="Calibri"/>
              </a:defRPr>
            </a:lvl3pPr>
            <a:lvl4pPr marL="1028700" marR="0" lvl="3"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4pPr>
            <a:lvl5pPr marL="1371600" marR="0" lvl="4"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5pPr>
            <a:lvl6pPr marL="1714500" marR="0" lvl="5"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6pPr>
            <a:lvl7pPr marL="2057400" marR="0" lvl="6"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7pPr>
            <a:lvl8pPr marL="2400300" marR="0" lvl="7"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8pPr>
            <a:lvl9pPr marL="2743200" marR="0" lvl="8" indent="0" algn="ctr" rtl="0">
              <a:lnSpc>
                <a:spcPct val="90000"/>
              </a:lnSpc>
              <a:spcBef>
                <a:spcPts val="375"/>
              </a:spcBef>
              <a:buClr>
                <a:schemeClr val="dk1"/>
              </a:buClr>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9" name="Shape 179"/>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195" name="Shape 195"/>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1" name="Shape 20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4"/>
        <p:cNvGrpSpPr/>
        <p:nvPr/>
      </p:nvGrpSpPr>
      <p:grpSpPr>
        <a:xfrm>
          <a:off x="0" y="0"/>
          <a:ext cx="0" cy="0"/>
          <a:chOff x="0" y="0"/>
          <a:chExt cx="0" cy="0"/>
        </a:xfrm>
      </p:grpSpPr>
      <p:sp>
        <p:nvSpPr>
          <p:cNvPr id="205" name="Shape 20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623888" y="1709739"/>
            <a:ext cx="78867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623888" y="4589464"/>
            <a:ext cx="7886700" cy="150018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rgbClr val="888888"/>
              </a:buClr>
              <a:buFont typeface="Arial"/>
              <a:buNone/>
              <a:defRPr sz="1800" b="0" i="0" u="none" strike="noStrike" cap="none">
                <a:solidFill>
                  <a:srgbClr val="888888"/>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0" name="Shape 210"/>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7" name="Shape 217"/>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4" name="Shape 224"/>
          <p:cNvSpPr txBox="1">
            <a:spLocks noGrp="1"/>
          </p:cNvSpPr>
          <p:nvPr>
            <p:ph type="body" idx="1"/>
          </p:nvPr>
        </p:nvSpPr>
        <p:spPr>
          <a:xfrm rot="5400000">
            <a:off x="2396331" y="57944"/>
            <a:ext cx="4351338" cy="7886700"/>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rot="5400000">
            <a:off x="4623593" y="2285206"/>
            <a:ext cx="5811838" cy="1971675"/>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0" name="Shape 230"/>
          <p:cNvSpPr txBox="1">
            <a:spLocks noGrp="1"/>
          </p:cNvSpPr>
          <p:nvPr>
            <p:ph type="body" idx="1"/>
          </p:nvPr>
        </p:nvSpPr>
        <p:spPr>
          <a:xfrm rot="5400000">
            <a:off x="623093" y="370681"/>
            <a:ext cx="5811838" cy="58007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6286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29150" y="1825625"/>
            <a:ext cx="38862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9841"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29842" y="1681163"/>
            <a:ext cx="3868340"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29842" y="2505075"/>
            <a:ext cx="3868340"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4629150" y="1681163"/>
            <a:ext cx="3887391" cy="823912"/>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4629150" y="2505075"/>
            <a:ext cx="3887391" cy="368458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3887391" y="987426"/>
            <a:ext cx="4629150" cy="4873625"/>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3887391" y="987426"/>
            <a:ext cx="4629150" cy="4873625"/>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629841" y="2057400"/>
            <a:ext cx="2949178" cy="381158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6" name="Shape 86"/>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8650" y="365126"/>
            <a:ext cx="78867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1" name="Shape 161"/>
          <p:cNvSpPr txBox="1">
            <a:spLocks noGrp="1"/>
          </p:cNvSpPr>
          <p:nvPr>
            <p:ph type="body" idx="1"/>
          </p:nvPr>
        </p:nvSpPr>
        <p:spPr>
          <a:xfrm>
            <a:off x="628650" y="1825625"/>
            <a:ext cx="7886700" cy="4351338"/>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dt" idx="10"/>
          </p:nvPr>
        </p:nvSpPr>
        <p:spPr>
          <a:xfrm>
            <a:off x="628650" y="6356351"/>
            <a:ext cx="2057400" cy="365125"/>
          </a:xfrm>
          <a:prstGeom prst="rect">
            <a:avLst/>
          </a:prstGeom>
          <a:noFill/>
          <a:ln>
            <a:noFill/>
          </a:ln>
        </p:spPr>
        <p:txBody>
          <a:bodyPr wrap="square"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ftr" idx="11"/>
          </p:nvPr>
        </p:nvSpPr>
        <p:spPr>
          <a:xfrm>
            <a:off x="3028950" y="6356351"/>
            <a:ext cx="3086100"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6457950" y="6356351"/>
            <a:ext cx="20574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888888"/>
                </a:solidFill>
                <a:latin typeface="Calibri"/>
                <a:ea typeface="Calibri"/>
                <a:cs typeface="Calibri"/>
                <a:sym typeface="Calibri"/>
              </a:rPr>
              <a:t>‹#›</a:t>
            </a:fld>
            <a:endParaRPr lang="en-US" sz="900">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3.xml"/><Relationship Id="rId5" Type="http://schemas.openxmlformats.org/officeDocument/2006/relationships/image" Target="../media/image9.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12.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3.xml"/><Relationship Id="rId5" Type="http://schemas.openxmlformats.org/officeDocument/2006/relationships/hyperlink" Target="https://isacportal.isac.org/en/collegematch"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14.jp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18.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1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3.xml"/><Relationship Id="rId6" Type="http://schemas.openxmlformats.org/officeDocument/2006/relationships/hyperlink" Target="http://www.whitehouse.gov/issues/education/higher-education/college-score-card" TargetMode="External"/><Relationship Id="rId5" Type="http://schemas.openxmlformats.org/officeDocument/2006/relationships/image" Target="../media/image23.jp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23.xml"/><Relationship Id="rId5" Type="http://schemas.openxmlformats.org/officeDocument/2006/relationships/hyperlink" Target="mailto:Ayde.Flores@isac.illinois.gov"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hyperlink" Target="http://www.isac.org/students/during-college/paying-for-college/college-costs.html"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Shape 239"/>
          <p:cNvSpPr txBox="1"/>
          <p:nvPr/>
        </p:nvSpPr>
        <p:spPr>
          <a:xfrm>
            <a:off x="854529" y="2400938"/>
            <a:ext cx="7284919"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chemeClr val="dk1"/>
              </a:solidFill>
              <a:latin typeface="Roboto"/>
              <a:ea typeface="Roboto"/>
              <a:cs typeface="Roboto"/>
              <a:sym typeface="Roboto"/>
            </a:endParaRPr>
          </a:p>
          <a:p>
            <a:pPr marL="0" marR="0" lvl="0" indent="0" algn="l" rtl="0">
              <a:spcBef>
                <a:spcPts val="0"/>
              </a:spcBef>
              <a:buNone/>
            </a:pPr>
            <a:endParaRPr sz="2000">
              <a:solidFill>
                <a:schemeClr val="dk1"/>
              </a:solidFill>
              <a:latin typeface="Roboto"/>
              <a:ea typeface="Roboto"/>
              <a:cs typeface="Roboto"/>
              <a:sym typeface="Roboto"/>
            </a:endParaRPr>
          </a:p>
        </p:txBody>
      </p:sp>
      <p:sp>
        <p:nvSpPr>
          <p:cNvPr id="240" name="Shape 240"/>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pic>
        <p:nvPicPr>
          <p:cNvPr id="241" name="Shape 241"/>
          <p:cNvPicPr preferRelativeResize="0"/>
          <p:nvPr/>
        </p:nvPicPr>
        <p:blipFill rotWithShape="1">
          <a:blip r:embed="rId4">
            <a:alphaModFix/>
          </a:blip>
          <a:srcRect/>
          <a:stretch/>
        </p:blipFill>
        <p:spPr>
          <a:xfrm>
            <a:off x="854529" y="796472"/>
            <a:ext cx="2382157" cy="715821"/>
          </a:xfrm>
          <a:prstGeom prst="rect">
            <a:avLst/>
          </a:prstGeom>
          <a:noFill/>
          <a:ln>
            <a:noFill/>
          </a:ln>
        </p:spPr>
      </p:pic>
      <p:sp>
        <p:nvSpPr>
          <p:cNvPr id="242" name="Shape 242"/>
          <p:cNvSpPr/>
          <p:nvPr/>
        </p:nvSpPr>
        <p:spPr>
          <a:xfrm>
            <a:off x="643943" y="1744739"/>
            <a:ext cx="4572000" cy="1938992"/>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sz="6000">
                <a:solidFill>
                  <a:srgbClr val="C00000"/>
                </a:solidFill>
                <a:latin typeface="Impact"/>
                <a:ea typeface="Impact"/>
                <a:cs typeface="Impact"/>
                <a:sym typeface="Impact"/>
              </a:rPr>
              <a:t>College 101</a:t>
            </a:r>
          </a:p>
          <a:p>
            <a:pPr marL="0" marR="0" lvl="0" indent="0" algn="l" rtl="0">
              <a:spcBef>
                <a:spcPts val="0"/>
              </a:spcBef>
              <a:spcAft>
                <a:spcPts val="0"/>
              </a:spcAft>
              <a:buNone/>
            </a:pPr>
            <a:endParaRPr sz="6000">
              <a:solidFill>
                <a:srgbClr val="C00000"/>
              </a:solidFill>
              <a:latin typeface="Impact"/>
              <a:ea typeface="Impact"/>
              <a:cs typeface="Impact"/>
              <a:sym typeface="Impact"/>
            </a:endParaRPr>
          </a:p>
        </p:txBody>
      </p:sp>
      <p:sp>
        <p:nvSpPr>
          <p:cNvPr id="243" name="Shape 243"/>
          <p:cNvSpPr/>
          <p:nvPr/>
        </p:nvSpPr>
        <p:spPr>
          <a:xfrm>
            <a:off x="428493" y="5164665"/>
            <a:ext cx="5267400" cy="1569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rgbClr val="696969"/>
                </a:solidFill>
                <a:latin typeface="Calibri"/>
                <a:ea typeface="Calibri"/>
                <a:cs typeface="Calibri"/>
                <a:sym typeface="Calibri"/>
              </a:rPr>
              <a:t>Ayde Flores</a:t>
            </a:r>
          </a:p>
          <a:p>
            <a:pPr marL="0" marR="0" lvl="0" indent="0" algn="l" rtl="0">
              <a:spcBef>
                <a:spcPts val="0"/>
              </a:spcBef>
              <a:buSzPct val="25000"/>
              <a:buNone/>
            </a:pPr>
            <a:r>
              <a:rPr lang="en-US" sz="2800">
                <a:solidFill>
                  <a:srgbClr val="696969"/>
                </a:solidFill>
                <a:latin typeface="Calibri"/>
                <a:ea typeface="Calibri"/>
                <a:cs typeface="Calibri"/>
                <a:sym typeface="Calibri"/>
              </a:rPr>
              <a:t>Elgin Community College District</a:t>
            </a:r>
          </a:p>
          <a:p>
            <a:pPr marL="0" marR="0" lvl="0" indent="0" algn="l" rtl="0">
              <a:spcBef>
                <a:spcPts val="0"/>
              </a:spcBef>
              <a:buNone/>
            </a:pPr>
            <a:endParaRPr sz="4000" b="0">
              <a:solidFill>
                <a:srgbClr val="696969"/>
              </a:solidFill>
              <a:latin typeface="Calibri"/>
              <a:ea typeface="Calibri"/>
              <a:cs typeface="Calibri"/>
              <a:sym typeface="Calibri"/>
            </a:endParaRPr>
          </a:p>
        </p:txBody>
      </p:sp>
      <p:pic>
        <p:nvPicPr>
          <p:cNvPr id="244" name="Shape 244" descr="U:\Shared\College Access and Outreach\Active\Graphics and Design\CCE Logo 3.png"/>
          <p:cNvPicPr preferRelativeResize="0"/>
          <p:nvPr/>
        </p:nvPicPr>
        <p:blipFill rotWithShape="1">
          <a:blip r:embed="rId5">
            <a:alphaModFix/>
          </a:blip>
          <a:srcRect/>
          <a:stretch/>
        </p:blipFill>
        <p:spPr>
          <a:xfrm>
            <a:off x="6844002" y="6191325"/>
            <a:ext cx="2124414" cy="3634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6"/>
        <p:cNvGrpSpPr/>
        <p:nvPr/>
      </p:nvGrpSpPr>
      <p:grpSpPr>
        <a:xfrm>
          <a:off x="0" y="0"/>
          <a:ext cx="0" cy="0"/>
          <a:chOff x="0" y="0"/>
          <a:chExt cx="0" cy="0"/>
        </a:xfrm>
      </p:grpSpPr>
      <p:sp>
        <p:nvSpPr>
          <p:cNvPr id="337" name="Shape 337"/>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38" name="Shape 338"/>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39" name="Shape 339"/>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40" name="Shape 340"/>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Certificate Programs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41" name="Shape 341"/>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42" name="Shape 342"/>
          <p:cNvSpPr txBox="1"/>
          <p:nvPr/>
        </p:nvSpPr>
        <p:spPr>
          <a:xfrm>
            <a:off x="246933" y="1132115"/>
            <a:ext cx="6284305" cy="48006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 Community Colleges</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Certificate programs: Certified Nursing Assistant, Medical Billing and Coding, Welding, etc.</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Assoc. Applied Science programs: Sonographer, Industrial Maintenance Tech., Dental Hygiene. </a:t>
            </a:r>
          </a:p>
          <a:p>
            <a:pPr marL="171450" marR="0" lvl="0" indent="-171450" algn="l" rtl="0">
              <a:lnSpc>
                <a:spcPct val="90000"/>
              </a:lnSpc>
              <a:spcBef>
                <a:spcPts val="75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Vocational, trade, technical, and career colleges</a:t>
            </a:r>
          </a:p>
          <a:p>
            <a:pPr marL="171450" marR="0" lvl="0" indent="-171450" algn="l" rtl="0">
              <a:lnSpc>
                <a:spcPct val="90000"/>
              </a:lnSpc>
              <a:spcBef>
                <a:spcPts val="750"/>
              </a:spcBef>
              <a:spcAft>
                <a:spcPts val="0"/>
              </a:spcAft>
              <a:buClr>
                <a:schemeClr val="dk1"/>
              </a:buClr>
              <a:buSzPct val="100000"/>
              <a:buFont typeface="Arial"/>
              <a:buChar char="•"/>
            </a:pPr>
            <a:r>
              <a:rPr lang="en-US" sz="2400">
                <a:solidFill>
                  <a:schemeClr val="dk1"/>
                </a:solidFill>
                <a:latin typeface="Calibri"/>
                <a:ea typeface="Calibri"/>
                <a:cs typeface="Calibri"/>
                <a:sym typeface="Calibri"/>
              </a:rPr>
              <a:t> Trade-specific schools</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Apprenticeships:  provided by employers or local unions</a:t>
            </a:r>
          </a:p>
          <a:p>
            <a:pPr marL="171450" marR="0" lvl="0" indent="-171450" algn="l" rtl="0">
              <a:lnSpc>
                <a:spcPct val="90000"/>
              </a:lnSpc>
              <a:spcBef>
                <a:spcPts val="750"/>
              </a:spcBef>
              <a:spcAft>
                <a:spcPts val="0"/>
              </a:spcAft>
              <a:buClr>
                <a:schemeClr val="dk1"/>
              </a:buClr>
              <a:buFont typeface="Arial"/>
              <a:buNone/>
            </a:pPr>
            <a:endParaRPr sz="2000">
              <a:solidFill>
                <a:schemeClr val="dk1"/>
              </a:solidFill>
              <a:latin typeface="Calibri"/>
              <a:ea typeface="Calibri"/>
              <a:cs typeface="Calibri"/>
              <a:sym typeface="Calibri"/>
            </a:endParaRPr>
          </a:p>
          <a:p>
            <a:pPr marL="342900" marR="0" lvl="1" indent="0" algn="l" rtl="0">
              <a:lnSpc>
                <a:spcPct val="90000"/>
              </a:lnSpc>
              <a:spcBef>
                <a:spcPts val="375"/>
              </a:spcBef>
              <a:spcAft>
                <a:spcPts val="0"/>
              </a:spcAft>
              <a:buClr>
                <a:schemeClr val="dk1"/>
              </a:buClr>
              <a:buFont typeface="Arial"/>
              <a:buNone/>
            </a:pPr>
            <a:endParaRPr sz="2000" b="0" i="0" u="none" strike="noStrike" cap="none">
              <a:solidFill>
                <a:schemeClr val="dk1"/>
              </a:solidFill>
              <a:latin typeface="Calibri"/>
              <a:ea typeface="Calibri"/>
              <a:cs typeface="Calibri"/>
              <a:sym typeface="Calibri"/>
            </a:endParaRPr>
          </a:p>
          <a:p>
            <a:pPr marL="514350" marR="0" lvl="1" indent="-171450" algn="l" rtl="0">
              <a:lnSpc>
                <a:spcPct val="90000"/>
              </a:lnSpc>
              <a:spcBef>
                <a:spcPts val="375"/>
              </a:spcBef>
              <a:buClr>
                <a:schemeClr val="dk1"/>
              </a:buClr>
              <a:buFont typeface="Arial"/>
              <a:buNone/>
            </a:pPr>
            <a:endParaRPr sz="2000" b="0" i="0" u="none" strike="noStrike" cap="none">
              <a:solidFill>
                <a:schemeClr val="dk1"/>
              </a:solidFill>
              <a:latin typeface="Calibri"/>
              <a:ea typeface="Calibri"/>
              <a:cs typeface="Calibri"/>
              <a:sym typeface="Calibri"/>
            </a:endParaRPr>
          </a:p>
        </p:txBody>
      </p:sp>
      <p:pic>
        <p:nvPicPr>
          <p:cNvPr id="343" name="Shape 343"/>
          <p:cNvPicPr preferRelativeResize="0"/>
          <p:nvPr/>
        </p:nvPicPr>
        <p:blipFill rotWithShape="1">
          <a:blip r:embed="rId5">
            <a:alphaModFix/>
          </a:blip>
          <a:srcRect/>
          <a:stretch/>
        </p:blipFill>
        <p:spPr>
          <a:xfrm>
            <a:off x="6516007" y="1506827"/>
            <a:ext cx="2422668" cy="36517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Shape 349"/>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50" name="Shape 350"/>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51" name="Shape 351"/>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52" name="Shape 352"/>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Apprenticeships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53" name="Shape 353"/>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54" name="Shape 354"/>
          <p:cNvSpPr txBox="1">
            <a:spLocks noGrp="1"/>
          </p:cNvSpPr>
          <p:nvPr>
            <p:ph type="body" idx="1"/>
          </p:nvPr>
        </p:nvSpPr>
        <p:spPr>
          <a:xfrm>
            <a:off x="457200" y="1752601"/>
            <a:ext cx="7772400" cy="33528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Run by an employer or union</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Teach skills for a specific trade</a:t>
            </a:r>
          </a:p>
          <a:p>
            <a:pPr marL="514350" marR="0" lvl="1" indent="-171450" algn="l" rtl="0">
              <a:lnSpc>
                <a:spcPct val="90000"/>
              </a:lnSpc>
              <a:spcBef>
                <a:spcPts val="375"/>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Combines on-the-job training and classroom instruction</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Apprentice usually pays only for tools/supplies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Apprentice agrees to work for a minimum time after completing apprenticeship</a:t>
            </a:r>
          </a:p>
          <a:p>
            <a:pPr marL="171450" marR="0" lvl="0" indent="-171450" algn="l" rtl="0">
              <a:lnSpc>
                <a:spcPct val="90000"/>
              </a:lnSpc>
              <a:spcBef>
                <a:spcPts val="750"/>
              </a:spcBef>
              <a:spcAft>
                <a:spcPts val="0"/>
              </a:spcAft>
              <a:buClr>
                <a:schemeClr val="dk1"/>
              </a:buClr>
              <a:buSzPct val="25000"/>
              <a:buFont typeface="Courier New"/>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Shape 360"/>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61" name="Shape 361"/>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62" name="Shape 362"/>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63" name="Shape 363"/>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Popular Apprenticeship Programs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64" name="Shape 364"/>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65" name="Shape 365"/>
          <p:cNvSpPr txBox="1">
            <a:spLocks noGrp="1"/>
          </p:cNvSpPr>
          <p:nvPr>
            <p:ph type="body" idx="1"/>
          </p:nvPr>
        </p:nvSpPr>
        <p:spPr>
          <a:xfrm>
            <a:off x="457200" y="1791353"/>
            <a:ext cx="2743200" cy="452596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Electricians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Plumbers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Steel workers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Pipefitters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Boilermaker</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Masons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Carpenters</a:t>
            </a:r>
          </a:p>
          <a:p>
            <a:pPr marL="171450" marR="0" lvl="0" indent="-171450" algn="l" rtl="0">
              <a:lnSpc>
                <a:spcPct val="90000"/>
              </a:lnSpc>
              <a:spcBef>
                <a:spcPts val="75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366" name="Shape 366"/>
          <p:cNvPicPr preferRelativeResize="0"/>
          <p:nvPr/>
        </p:nvPicPr>
        <p:blipFill rotWithShape="1">
          <a:blip r:embed="rId5">
            <a:alphaModFix/>
          </a:blip>
          <a:srcRect/>
          <a:stretch/>
        </p:blipFill>
        <p:spPr>
          <a:xfrm>
            <a:off x="3846286" y="1979613"/>
            <a:ext cx="3651748" cy="23887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1"/>
        <p:cNvGrpSpPr/>
        <p:nvPr/>
      </p:nvGrpSpPr>
      <p:grpSpPr>
        <a:xfrm>
          <a:off x="0" y="0"/>
          <a:ext cx="0" cy="0"/>
          <a:chOff x="0" y="0"/>
          <a:chExt cx="0" cy="0"/>
        </a:xfrm>
      </p:grpSpPr>
      <p:sp>
        <p:nvSpPr>
          <p:cNvPr id="372" name="Shape 372"/>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73" name="Shape 373"/>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74" name="Shape 374"/>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75" name="Shape 375"/>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Associate’s Degree Careers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76" name="Shape 376"/>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77" name="Shape 377"/>
          <p:cNvSpPr txBox="1">
            <a:spLocks noGrp="1"/>
          </p:cNvSpPr>
          <p:nvPr>
            <p:ph type="body" idx="1"/>
          </p:nvPr>
        </p:nvSpPr>
        <p:spPr>
          <a:xfrm>
            <a:off x="457200" y="1404762"/>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Childcare worker</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Dental hygienist </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Mechanic </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Paralegal</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Physical therapist assistant</a:t>
            </a: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Nurse</a:t>
            </a:r>
          </a:p>
        </p:txBody>
      </p:sp>
      <p:pic>
        <p:nvPicPr>
          <p:cNvPr id="378" name="Shape 378"/>
          <p:cNvPicPr preferRelativeResize="0"/>
          <p:nvPr/>
        </p:nvPicPr>
        <p:blipFill rotWithShape="1">
          <a:blip r:embed="rId5">
            <a:alphaModFix/>
          </a:blip>
          <a:srcRect/>
          <a:stretch/>
        </p:blipFill>
        <p:spPr>
          <a:xfrm>
            <a:off x="4677002" y="1791353"/>
            <a:ext cx="2354779" cy="35093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83"/>
        <p:cNvGrpSpPr/>
        <p:nvPr/>
      </p:nvGrpSpPr>
      <p:grpSpPr>
        <a:xfrm>
          <a:off x="0" y="0"/>
          <a:ext cx="0" cy="0"/>
          <a:chOff x="0" y="0"/>
          <a:chExt cx="0" cy="0"/>
        </a:xfrm>
      </p:grpSpPr>
      <p:sp>
        <p:nvSpPr>
          <p:cNvPr id="384" name="Shape 384"/>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85" name="Shape 385"/>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86" name="Shape 386"/>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87" name="Shape 387"/>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Bachelor’s Degree Careers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88" name="Shape 388"/>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89" name="Shape 389"/>
          <p:cNvSpPr txBox="1">
            <a:spLocks noGrp="1"/>
          </p:cNvSpPr>
          <p:nvPr>
            <p:ph type="body" idx="1"/>
          </p:nvPr>
        </p:nvSpPr>
        <p:spPr>
          <a:xfrm>
            <a:off x="361044" y="1254469"/>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Accountant </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Computer programmer</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High School coach/teacher </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Nurse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Journalist </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Pilot </a:t>
            </a:r>
          </a:p>
          <a:p>
            <a:pPr marL="171450" marR="0" lvl="0" indent="-171450" algn="l" rtl="0">
              <a:lnSpc>
                <a:spcPct val="90000"/>
              </a:lnSpc>
              <a:spcBef>
                <a:spcPts val="750"/>
              </a:spcBef>
              <a:buClr>
                <a:schemeClr val="dk1"/>
              </a:buClr>
              <a:buSzPct val="100000"/>
              <a:buFont typeface="Courier New"/>
              <a:buNone/>
            </a:pPr>
            <a:endParaRPr sz="2100" b="0" i="0" u="none" strike="noStrike" cap="none">
              <a:solidFill>
                <a:schemeClr val="dk1"/>
              </a:solidFill>
              <a:latin typeface="Calibri"/>
              <a:ea typeface="Calibri"/>
              <a:cs typeface="Calibri"/>
              <a:sym typeface="Calibri"/>
            </a:endParaRPr>
          </a:p>
        </p:txBody>
      </p:sp>
      <p:pic>
        <p:nvPicPr>
          <p:cNvPr id="390" name="Shape 390"/>
          <p:cNvPicPr preferRelativeResize="0"/>
          <p:nvPr/>
        </p:nvPicPr>
        <p:blipFill rotWithShape="1">
          <a:blip r:embed="rId5">
            <a:alphaModFix/>
          </a:blip>
          <a:srcRect/>
          <a:stretch/>
        </p:blipFill>
        <p:spPr>
          <a:xfrm>
            <a:off x="4361809" y="2382422"/>
            <a:ext cx="3735480" cy="26602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Shape 396"/>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97" name="Shape 397"/>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98" name="Shape 398"/>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99" name="Shape 399"/>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Post-Bachelor’s Examples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00" name="Shape 400"/>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pic>
        <p:nvPicPr>
          <p:cNvPr id="401" name="Shape 401"/>
          <p:cNvPicPr preferRelativeResize="0"/>
          <p:nvPr/>
        </p:nvPicPr>
        <p:blipFill rotWithShape="1">
          <a:blip r:embed="rId5">
            <a:alphaModFix/>
          </a:blip>
          <a:srcRect/>
          <a:stretch/>
        </p:blipFill>
        <p:spPr>
          <a:xfrm>
            <a:off x="447675" y="944563"/>
            <a:ext cx="8184311" cy="496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Shape 407"/>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08" name="Shape 408"/>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09" name="Shape 409"/>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10" name="Shape 410"/>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Military</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11" name="Shape 411"/>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412" name="Shape 412"/>
          <p:cNvSpPr txBox="1">
            <a:spLocks noGrp="1"/>
          </p:cNvSpPr>
          <p:nvPr>
            <p:ph type="body" idx="1"/>
          </p:nvPr>
        </p:nvSpPr>
        <p:spPr>
          <a:xfrm>
            <a:off x="457200" y="1106424"/>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Initial commitment is typically 4 years active duty and 2 years inactive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Branches include</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Army</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Navy</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Air Force</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Marine Corps</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Coast Guard</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National Guard</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Long-term career vs. continued training/education</a:t>
            </a: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17"/>
        <p:cNvGrpSpPr/>
        <p:nvPr/>
      </p:nvGrpSpPr>
      <p:grpSpPr>
        <a:xfrm>
          <a:off x="0" y="0"/>
          <a:ext cx="0" cy="0"/>
          <a:chOff x="0" y="0"/>
          <a:chExt cx="0" cy="0"/>
        </a:xfrm>
      </p:grpSpPr>
      <p:sp>
        <p:nvSpPr>
          <p:cNvPr id="418" name="Shape 418"/>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19" name="Shape 419"/>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20" name="Shape 420"/>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21" name="Shape 421"/>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Determining Your “Best Fit” College</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22" name="Shape 422"/>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grpSp>
        <p:nvGrpSpPr>
          <p:cNvPr id="423" name="Shape 423"/>
          <p:cNvGrpSpPr/>
          <p:nvPr/>
        </p:nvGrpSpPr>
        <p:grpSpPr>
          <a:xfrm>
            <a:off x="1544658" y="906514"/>
            <a:ext cx="5862370" cy="5256659"/>
            <a:chOff x="1183614" y="-380430"/>
            <a:chExt cx="5862370" cy="5256659"/>
          </a:xfrm>
        </p:grpSpPr>
        <p:sp>
          <p:nvSpPr>
            <p:cNvPr id="424" name="Shape 424"/>
            <p:cNvSpPr/>
            <p:nvPr/>
          </p:nvSpPr>
          <p:spPr>
            <a:xfrm>
              <a:off x="2156955" y="-380430"/>
              <a:ext cx="3915688" cy="3570735"/>
            </a:xfrm>
            <a:prstGeom prst="ellipse">
              <a:avLst/>
            </a:prstGeom>
            <a:solidFill>
              <a:srgbClr val="D66E29">
                <a:alpha val="49803"/>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5" name="Shape 425"/>
            <p:cNvSpPr txBox="1"/>
            <p:nvPr/>
          </p:nvSpPr>
          <p:spPr>
            <a:xfrm>
              <a:off x="2679047" y="244448"/>
              <a:ext cx="2871505" cy="1606830"/>
            </a:xfrm>
            <a:prstGeom prst="rect">
              <a:avLst/>
            </a:prstGeom>
            <a:noFill/>
            <a:ln>
              <a:noFill/>
            </a:ln>
          </p:spPr>
          <p:txBody>
            <a:bodyPr wrap="square" lIns="0" tIns="0" rIns="0" bIns="0" anchor="t" anchorCtr="0">
              <a:noAutofit/>
            </a:bodyPr>
            <a:lstStyle/>
            <a:p>
              <a:pPr marL="0" marR="0" lvl="0" indent="0" algn="ctr" rtl="0">
                <a:lnSpc>
                  <a:spcPct val="90000"/>
                </a:lnSpc>
                <a:spcBef>
                  <a:spcPts val="0"/>
                </a:spcBef>
                <a:spcAft>
                  <a:spcPts val="0"/>
                </a:spcAft>
                <a:buNone/>
              </a:pPr>
              <a:endParaRPr sz="6500" b="1">
                <a:solidFill>
                  <a:schemeClr val="dk1"/>
                </a:solidFill>
                <a:latin typeface="Calibri"/>
                <a:ea typeface="Calibri"/>
                <a:cs typeface="Calibri"/>
                <a:sym typeface="Calibri"/>
              </a:endParaRPr>
            </a:p>
          </p:txBody>
        </p:sp>
        <p:sp>
          <p:nvSpPr>
            <p:cNvPr id="426" name="Shape 426"/>
            <p:cNvSpPr/>
            <p:nvPr/>
          </p:nvSpPr>
          <p:spPr>
            <a:xfrm>
              <a:off x="3130296" y="1305494"/>
              <a:ext cx="3915688" cy="3570735"/>
            </a:xfrm>
            <a:prstGeom prst="ellipse">
              <a:avLst/>
            </a:prstGeom>
            <a:solidFill>
              <a:srgbClr val="E1752C">
                <a:alpha val="34901"/>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7" name="Shape 427"/>
            <p:cNvSpPr txBox="1"/>
            <p:nvPr/>
          </p:nvSpPr>
          <p:spPr>
            <a:xfrm>
              <a:off x="4327844" y="2227934"/>
              <a:ext cx="2349413" cy="1963904"/>
            </a:xfrm>
            <a:prstGeom prst="rect">
              <a:avLst/>
            </a:prstGeom>
            <a:noFill/>
            <a:ln>
              <a:noFill/>
            </a:ln>
          </p:spPr>
          <p:txBody>
            <a:bodyPr wrap="square" lIns="0" tIns="0" rIns="0" bIns="0" anchor="b" anchorCtr="0">
              <a:noAutofit/>
            </a:bodyPr>
            <a:lstStyle/>
            <a:p>
              <a:pPr marL="0" marR="0" lvl="0" indent="0" algn="r" rtl="0">
                <a:lnSpc>
                  <a:spcPct val="90000"/>
                </a:lnSpc>
                <a:spcBef>
                  <a:spcPts val="0"/>
                </a:spcBef>
                <a:spcAft>
                  <a:spcPts val="0"/>
                </a:spcAft>
                <a:buNone/>
              </a:pPr>
              <a:endParaRPr sz="6500" b="1">
                <a:solidFill>
                  <a:schemeClr val="dk1"/>
                </a:solidFill>
                <a:latin typeface="Calibri"/>
                <a:ea typeface="Calibri"/>
                <a:cs typeface="Calibri"/>
                <a:sym typeface="Calibri"/>
              </a:endParaRPr>
            </a:p>
          </p:txBody>
        </p:sp>
        <p:sp>
          <p:nvSpPr>
            <p:cNvPr id="428" name="Shape 428"/>
            <p:cNvSpPr/>
            <p:nvPr/>
          </p:nvSpPr>
          <p:spPr>
            <a:xfrm>
              <a:off x="1183614" y="1305494"/>
              <a:ext cx="3915688" cy="3570735"/>
            </a:xfrm>
            <a:prstGeom prst="ellipse">
              <a:avLst/>
            </a:prstGeom>
            <a:solidFill>
              <a:srgbClr val="EC7C2F">
                <a:alpha val="20000"/>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9" name="Shape 429"/>
            <p:cNvSpPr txBox="1"/>
            <p:nvPr/>
          </p:nvSpPr>
          <p:spPr>
            <a:xfrm>
              <a:off x="1552342" y="2227934"/>
              <a:ext cx="2349413" cy="1963904"/>
            </a:xfrm>
            <a:prstGeom prst="rect">
              <a:avLst/>
            </a:prstGeom>
            <a:noFill/>
            <a:ln>
              <a:noFill/>
            </a:ln>
          </p:spPr>
          <p:txBody>
            <a:bodyPr wrap="square" lIns="0" tIns="0" rIns="0" bIns="0" anchor="b" anchorCtr="0">
              <a:noAutofit/>
            </a:bodyPr>
            <a:lstStyle/>
            <a:p>
              <a:pPr marL="0" marR="0" lvl="0" indent="0" algn="ctr" rtl="0">
                <a:lnSpc>
                  <a:spcPct val="90000"/>
                </a:lnSpc>
                <a:spcBef>
                  <a:spcPts val="0"/>
                </a:spcBef>
                <a:spcAft>
                  <a:spcPts val="0"/>
                </a:spcAft>
                <a:buNone/>
              </a:pPr>
              <a:endParaRPr sz="6500" b="1">
                <a:solidFill>
                  <a:schemeClr val="dk1"/>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34"/>
        <p:cNvGrpSpPr/>
        <p:nvPr/>
      </p:nvGrpSpPr>
      <p:grpSpPr>
        <a:xfrm>
          <a:off x="0" y="0"/>
          <a:ext cx="0" cy="0"/>
          <a:chOff x="0" y="0"/>
          <a:chExt cx="0" cy="0"/>
        </a:xfrm>
      </p:grpSpPr>
      <p:sp>
        <p:nvSpPr>
          <p:cNvPr id="435" name="Shape 435"/>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36" name="Shape 436"/>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37" name="Shape 437"/>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38" name="Shape 438"/>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Should You Pick a College Because…</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39" name="Shape 439"/>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440" name="Shape 440"/>
          <p:cNvSpPr txBox="1">
            <a:spLocks noGrp="1"/>
          </p:cNvSpPr>
          <p:nvPr>
            <p:ph type="body" idx="1"/>
          </p:nvPr>
        </p:nvSpPr>
        <p:spPr>
          <a:xfrm>
            <a:off x="457200" y="1914619"/>
            <a:ext cx="8229600" cy="43251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Your boyfriend/girlfriend/best friend is going there.</a:t>
            </a:r>
          </a:p>
          <a:p>
            <a:pPr marL="171450" marR="0" lvl="0" indent="-171450" algn="l" rtl="0">
              <a:lnSpc>
                <a:spcPct val="90000"/>
              </a:lnSpc>
              <a:spcBef>
                <a:spcPts val="75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You recognize its name.</a:t>
            </a:r>
          </a:p>
          <a:p>
            <a:pPr marL="171450" marR="0" lvl="0" indent="-171450" algn="l" rtl="0">
              <a:lnSpc>
                <a:spcPct val="90000"/>
              </a:lnSpc>
              <a:spcBef>
                <a:spcPts val="75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They sent you a brochure in the mail.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45"/>
        <p:cNvGrpSpPr/>
        <p:nvPr/>
      </p:nvGrpSpPr>
      <p:grpSpPr>
        <a:xfrm>
          <a:off x="0" y="0"/>
          <a:ext cx="0" cy="0"/>
          <a:chOff x="0" y="0"/>
          <a:chExt cx="0" cy="0"/>
        </a:xfrm>
      </p:grpSpPr>
      <p:sp>
        <p:nvSpPr>
          <p:cNvPr id="446" name="Shape 446"/>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47" name="Shape 447"/>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48" name="Shape 448"/>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49" name="Shape 449"/>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Determining Your “Best Fit” College</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50" name="Shape 450"/>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grpSp>
        <p:nvGrpSpPr>
          <p:cNvPr id="451" name="Shape 451"/>
          <p:cNvGrpSpPr/>
          <p:nvPr/>
        </p:nvGrpSpPr>
        <p:grpSpPr>
          <a:xfrm>
            <a:off x="1656580" y="1407257"/>
            <a:ext cx="5862370" cy="5256659"/>
            <a:chOff x="1183614" y="-380430"/>
            <a:chExt cx="5862370" cy="5256659"/>
          </a:xfrm>
        </p:grpSpPr>
        <p:sp>
          <p:nvSpPr>
            <p:cNvPr id="452" name="Shape 452"/>
            <p:cNvSpPr/>
            <p:nvPr/>
          </p:nvSpPr>
          <p:spPr>
            <a:xfrm>
              <a:off x="2156955" y="-380430"/>
              <a:ext cx="3915688" cy="3570735"/>
            </a:xfrm>
            <a:prstGeom prst="ellipse">
              <a:avLst/>
            </a:prstGeom>
            <a:solidFill>
              <a:srgbClr val="D66E29">
                <a:alpha val="49803"/>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3" name="Shape 453"/>
            <p:cNvSpPr txBox="1"/>
            <p:nvPr/>
          </p:nvSpPr>
          <p:spPr>
            <a:xfrm>
              <a:off x="2679047" y="244448"/>
              <a:ext cx="2871505" cy="1606830"/>
            </a:xfrm>
            <a:prstGeom prst="rect">
              <a:avLst/>
            </a:prstGeom>
            <a:noFill/>
            <a:ln>
              <a:noFill/>
            </a:ln>
          </p:spPr>
          <p:txBody>
            <a:bodyPr wrap="square" lIns="0" tIns="0" rIns="0" bIns="0" anchor="t" anchorCtr="0">
              <a:noAutofit/>
            </a:bodyPr>
            <a:lstStyle/>
            <a:p>
              <a:pPr marL="0" marR="0" lvl="0" indent="0" algn="ctr" rtl="0">
                <a:lnSpc>
                  <a:spcPct val="90000"/>
                </a:lnSpc>
                <a:spcBef>
                  <a:spcPts val="0"/>
                </a:spcBef>
                <a:spcAft>
                  <a:spcPts val="0"/>
                </a:spcAft>
                <a:buSzPct val="25000"/>
                <a:buNone/>
              </a:pPr>
              <a:r>
                <a:rPr lang="en-US" sz="5100" b="1">
                  <a:solidFill>
                    <a:schemeClr val="dk1"/>
                  </a:solidFill>
                  <a:latin typeface="Calibri"/>
                  <a:ea typeface="Calibri"/>
                  <a:cs typeface="Calibri"/>
                  <a:sym typeface="Calibri"/>
                </a:rPr>
                <a:t>academic</a:t>
              </a:r>
            </a:p>
          </p:txBody>
        </p:sp>
        <p:sp>
          <p:nvSpPr>
            <p:cNvPr id="454" name="Shape 454"/>
            <p:cNvSpPr/>
            <p:nvPr/>
          </p:nvSpPr>
          <p:spPr>
            <a:xfrm>
              <a:off x="3130296" y="1305494"/>
              <a:ext cx="3915688" cy="3570735"/>
            </a:xfrm>
            <a:prstGeom prst="ellipse">
              <a:avLst/>
            </a:prstGeom>
            <a:solidFill>
              <a:srgbClr val="E1752C">
                <a:alpha val="34901"/>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5" name="Shape 455"/>
            <p:cNvSpPr txBox="1"/>
            <p:nvPr/>
          </p:nvSpPr>
          <p:spPr>
            <a:xfrm>
              <a:off x="4327844" y="2227934"/>
              <a:ext cx="2349413" cy="1963904"/>
            </a:xfrm>
            <a:prstGeom prst="rect">
              <a:avLst/>
            </a:prstGeom>
            <a:noFill/>
            <a:ln>
              <a:noFill/>
            </a:ln>
          </p:spPr>
          <p:txBody>
            <a:bodyPr wrap="square" lIns="0" tIns="0" rIns="0" bIns="0" anchor="b" anchorCtr="0">
              <a:noAutofit/>
            </a:bodyPr>
            <a:lstStyle/>
            <a:p>
              <a:pPr marL="0" marR="0" lvl="0" indent="0" algn="r" rtl="0">
                <a:lnSpc>
                  <a:spcPct val="90000"/>
                </a:lnSpc>
                <a:spcBef>
                  <a:spcPts val="0"/>
                </a:spcBef>
                <a:spcAft>
                  <a:spcPts val="0"/>
                </a:spcAft>
                <a:buSzPct val="25000"/>
                <a:buNone/>
              </a:pPr>
              <a:r>
                <a:rPr lang="en-US" sz="5000" b="1">
                  <a:solidFill>
                    <a:schemeClr val="dk1"/>
                  </a:solidFill>
                  <a:latin typeface="Calibri"/>
                  <a:ea typeface="Calibri"/>
                  <a:cs typeface="Calibri"/>
                  <a:sym typeface="Calibri"/>
                </a:rPr>
                <a:t>financial</a:t>
              </a:r>
            </a:p>
          </p:txBody>
        </p:sp>
        <p:sp>
          <p:nvSpPr>
            <p:cNvPr id="456" name="Shape 456"/>
            <p:cNvSpPr/>
            <p:nvPr/>
          </p:nvSpPr>
          <p:spPr>
            <a:xfrm>
              <a:off x="1183614" y="1305494"/>
              <a:ext cx="3915688" cy="3570735"/>
            </a:xfrm>
            <a:prstGeom prst="ellipse">
              <a:avLst/>
            </a:prstGeom>
            <a:solidFill>
              <a:srgbClr val="EC7C2F">
                <a:alpha val="20000"/>
              </a:srgbClr>
            </a:solidFill>
            <a:ln w="12700" cap="flat" cmpd="sng">
              <a:solidFill>
                <a:schemeClr val="lt1"/>
              </a:solidFill>
              <a:prstDash val="solid"/>
              <a:miter lim="800000"/>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7" name="Shape 457"/>
            <p:cNvSpPr txBox="1"/>
            <p:nvPr/>
          </p:nvSpPr>
          <p:spPr>
            <a:xfrm>
              <a:off x="1552342" y="2227934"/>
              <a:ext cx="2349413" cy="1963904"/>
            </a:xfrm>
            <a:prstGeom prst="rect">
              <a:avLst/>
            </a:prstGeom>
            <a:noFill/>
            <a:ln>
              <a:noFill/>
            </a:ln>
          </p:spPr>
          <p:txBody>
            <a:bodyPr wrap="square" lIns="0" tIns="0" rIns="0" bIns="0" anchor="b" anchorCtr="0">
              <a:noAutofit/>
            </a:bodyPr>
            <a:lstStyle/>
            <a:p>
              <a:pPr marL="0" marR="0" lvl="0" indent="0" algn="ctr" rtl="0">
                <a:lnSpc>
                  <a:spcPct val="90000"/>
                </a:lnSpc>
                <a:spcBef>
                  <a:spcPts val="0"/>
                </a:spcBef>
                <a:spcAft>
                  <a:spcPts val="0"/>
                </a:spcAft>
                <a:buSzPct val="25000"/>
                <a:buNone/>
              </a:pPr>
              <a:r>
                <a:rPr lang="en-US" sz="5000" b="1">
                  <a:solidFill>
                    <a:schemeClr val="dk1"/>
                  </a:solidFill>
                  <a:latin typeface="Calibri"/>
                  <a:ea typeface="Calibri"/>
                  <a:cs typeface="Calibri"/>
                  <a:sym typeface="Calibri"/>
                </a:rPr>
                <a:t>social</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Shape 250"/>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251" name="Shape 251"/>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252" name="Shape 252"/>
          <p:cNvSpPr txBox="1"/>
          <p:nvPr/>
        </p:nvSpPr>
        <p:spPr>
          <a:xfrm>
            <a:off x="444757" y="583815"/>
            <a:ext cx="8229600" cy="2273121"/>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DE1A3F"/>
              </a:buClr>
              <a:buFont typeface="Calibri"/>
              <a:buNone/>
            </a:pPr>
            <a:endParaRPr sz="3200" b="1">
              <a:solidFill>
                <a:schemeClr val="dk1"/>
              </a:solidFill>
              <a:latin typeface="Calibri"/>
              <a:ea typeface="Calibri"/>
              <a:cs typeface="Calibri"/>
              <a:sym typeface="Calibri"/>
            </a:endParaRPr>
          </a:p>
          <a:p>
            <a:pPr marL="0" marR="0" lvl="0" indent="0" algn="ctr" rtl="0">
              <a:spcBef>
                <a:spcPts val="560"/>
              </a:spcBef>
              <a:spcAft>
                <a:spcPts val="0"/>
              </a:spcAft>
              <a:buClr>
                <a:srgbClr val="DE1A3F"/>
              </a:buClr>
              <a:buSzPct val="25000"/>
              <a:buFont typeface="Calibri"/>
              <a:buNone/>
            </a:pPr>
            <a:r>
              <a:rPr lang="en-US" sz="2800" b="1">
                <a:solidFill>
                  <a:schemeClr val="dk1"/>
                </a:solidFill>
                <a:latin typeface="Calibri"/>
                <a:ea typeface="Calibri"/>
                <a:cs typeface="Calibri"/>
                <a:sym typeface="Calibri"/>
              </a:rPr>
              <a:t>“Making college accessible and affordable for Illinois students.”</a:t>
            </a:r>
          </a:p>
          <a:p>
            <a:pPr marL="0" marR="0" lvl="0" indent="0" algn="l" rtl="0">
              <a:spcBef>
                <a:spcPts val="560"/>
              </a:spcBef>
              <a:spcAft>
                <a:spcPts val="0"/>
              </a:spcAft>
              <a:buClr>
                <a:srgbClr val="DE1A3F"/>
              </a:buClr>
              <a:buSzPct val="25000"/>
              <a:buFont typeface="Calibri"/>
              <a:buNone/>
            </a:pPr>
            <a:r>
              <a:rPr lang="en-US" sz="2800" b="1">
                <a:solidFill>
                  <a:schemeClr val="dk1"/>
                </a:solidFill>
                <a:latin typeface="Calibri"/>
                <a:ea typeface="Calibri"/>
                <a:cs typeface="Calibri"/>
                <a:sym typeface="Calibri"/>
              </a:rPr>
              <a:t>						- </a:t>
            </a:r>
            <a:r>
              <a:rPr lang="en-US" sz="2200" b="1">
                <a:solidFill>
                  <a:schemeClr val="dk1"/>
                </a:solidFill>
                <a:latin typeface="Calibri"/>
                <a:ea typeface="Calibri"/>
                <a:cs typeface="Calibri"/>
                <a:sym typeface="Calibri"/>
              </a:rPr>
              <a:t>Mission Statement</a:t>
            </a:r>
          </a:p>
          <a:p>
            <a:pPr marL="0" marR="0" lvl="0" indent="0" algn="l" rtl="0">
              <a:spcBef>
                <a:spcPts val="480"/>
              </a:spcBef>
              <a:spcAft>
                <a:spcPts val="0"/>
              </a:spcAft>
              <a:buClr>
                <a:srgbClr val="DE1A3F"/>
              </a:buClr>
              <a:buFont typeface="Calibri"/>
              <a:buNone/>
            </a:pPr>
            <a:endParaRPr sz="2400" b="0">
              <a:solidFill>
                <a:schemeClr val="dk1"/>
              </a:solidFill>
              <a:latin typeface="Calibri"/>
              <a:ea typeface="Calibri"/>
              <a:cs typeface="Calibri"/>
              <a:sym typeface="Calibri"/>
            </a:endParaRPr>
          </a:p>
          <a:p>
            <a:pPr marL="0" marR="0" lvl="0" indent="0" algn="l" rtl="0">
              <a:spcBef>
                <a:spcPts val="480"/>
              </a:spcBef>
              <a:spcAft>
                <a:spcPts val="0"/>
              </a:spcAft>
              <a:buClr>
                <a:srgbClr val="DE1A3F"/>
              </a:buClr>
              <a:buSzPct val="25000"/>
              <a:buFont typeface="Calibri"/>
              <a:buNone/>
            </a:pPr>
            <a:r>
              <a:rPr lang="en-US" sz="2400" b="0">
                <a:solidFill>
                  <a:schemeClr val="dk1"/>
                </a:solidFill>
                <a:latin typeface="Calibri"/>
                <a:ea typeface="Calibri"/>
                <a:cs typeface="Calibri"/>
                <a:sym typeface="Calibri"/>
              </a:rPr>
              <a:t>The Illinois Student Assistance Commission (ISAC) is the college access and financial aid agency in the state of Illinois that administers scholarship, grant, prepaid tuition, and student loan repayment/forgiveness programs.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Shape 463"/>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64" name="Shape 464"/>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65" name="Shape 465"/>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66" name="Shape 466"/>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Academic: The basics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67" name="Shape 467"/>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468" name="Shape 468"/>
          <p:cNvSpPr txBox="1">
            <a:spLocks noGrp="1"/>
          </p:cNvSpPr>
          <p:nvPr>
            <p:ph type="body" idx="1"/>
          </p:nvPr>
        </p:nvSpPr>
        <p:spPr>
          <a:xfrm>
            <a:off x="381000" y="1676400"/>
            <a:ext cx="8305800" cy="48768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Available majors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Internship opportunities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Career/graduate school placement rates</a:t>
            </a: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Graduation and retention rates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73"/>
        <p:cNvGrpSpPr/>
        <p:nvPr/>
      </p:nvGrpSpPr>
      <p:grpSpPr>
        <a:xfrm>
          <a:off x="0" y="0"/>
          <a:ext cx="0" cy="0"/>
          <a:chOff x="0" y="0"/>
          <a:chExt cx="0" cy="0"/>
        </a:xfrm>
      </p:grpSpPr>
      <p:sp>
        <p:nvSpPr>
          <p:cNvPr id="474" name="Shape 474"/>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75" name="Shape 475"/>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76" name="Shape 476"/>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77" name="Shape 477"/>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Academic: Admissions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78" name="Shape 478"/>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479" name="Shape 479"/>
          <p:cNvSpPr txBox="1">
            <a:spLocks noGrp="1"/>
          </p:cNvSpPr>
          <p:nvPr>
            <p:ph type="body" idx="1"/>
          </p:nvPr>
        </p:nvSpPr>
        <p:spPr>
          <a:xfrm>
            <a:off x="322944" y="1106260"/>
            <a:ext cx="8305800" cy="4621530"/>
          </a:xfrm>
          <a:prstGeom prst="rect">
            <a:avLst/>
          </a:prstGeom>
          <a:noFill/>
          <a:ln>
            <a:noFill/>
          </a:ln>
        </p:spPr>
        <p:txBody>
          <a:bodyPr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ct val="25000"/>
              <a:buFont typeface="Arial"/>
              <a:buNone/>
            </a:pPr>
            <a:r>
              <a:rPr lang="en-US" sz="1942" b="1" i="0" u="none" strike="noStrike" cap="none">
                <a:solidFill>
                  <a:schemeClr val="dk1"/>
                </a:solidFill>
                <a:latin typeface="Calibri"/>
                <a:ea typeface="Calibri"/>
                <a:cs typeface="Calibri"/>
                <a:sym typeface="Calibri"/>
              </a:rPr>
              <a:t>SAFETY</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your academic record is stronger than most students</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it’s basically guaranteed you’ll get in</a:t>
            </a:r>
          </a:p>
          <a:p>
            <a:pPr marL="171450" marR="0" lvl="0" indent="-171450" algn="l" rtl="0">
              <a:lnSpc>
                <a:spcPct val="80000"/>
              </a:lnSpc>
              <a:spcBef>
                <a:spcPts val="750"/>
              </a:spcBef>
              <a:spcAft>
                <a:spcPts val="0"/>
              </a:spcAft>
              <a:buClr>
                <a:schemeClr val="dk1"/>
              </a:buClr>
              <a:buSzPct val="25000"/>
              <a:buFont typeface="Arial"/>
              <a:buNone/>
            </a:pPr>
            <a:endParaRPr sz="1942" b="0" i="0" u="none" strike="noStrike" cap="none">
              <a:solidFill>
                <a:schemeClr val="dk1"/>
              </a:solidFill>
              <a:latin typeface="Calibri"/>
              <a:ea typeface="Calibri"/>
              <a:cs typeface="Calibri"/>
              <a:sym typeface="Calibri"/>
            </a:endParaRPr>
          </a:p>
          <a:p>
            <a:pPr marL="171450" marR="0" lvl="0" indent="-171450" algn="l" rtl="0">
              <a:lnSpc>
                <a:spcPct val="80000"/>
              </a:lnSpc>
              <a:spcBef>
                <a:spcPts val="750"/>
              </a:spcBef>
              <a:spcAft>
                <a:spcPts val="0"/>
              </a:spcAft>
              <a:buClr>
                <a:schemeClr val="dk1"/>
              </a:buClr>
              <a:buSzPct val="25000"/>
              <a:buFont typeface="Arial"/>
              <a:buNone/>
            </a:pPr>
            <a:r>
              <a:rPr lang="en-US" sz="1942" b="1" i="0" u="none" strike="noStrike" cap="none">
                <a:solidFill>
                  <a:schemeClr val="dk1"/>
                </a:solidFill>
                <a:latin typeface="Calibri"/>
                <a:ea typeface="Calibri"/>
                <a:cs typeface="Calibri"/>
                <a:sym typeface="Calibri"/>
              </a:rPr>
              <a:t>MATCH</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your academic record is similar to most students</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you have a very good chance of getting in</a:t>
            </a:r>
          </a:p>
          <a:p>
            <a:pPr marL="171450" marR="0" lvl="0" indent="-171450" algn="l" rtl="0">
              <a:lnSpc>
                <a:spcPct val="80000"/>
              </a:lnSpc>
              <a:spcBef>
                <a:spcPts val="750"/>
              </a:spcBef>
              <a:spcAft>
                <a:spcPts val="0"/>
              </a:spcAft>
              <a:buClr>
                <a:schemeClr val="dk1"/>
              </a:buClr>
              <a:buSzPct val="25000"/>
              <a:buFont typeface="Arial"/>
              <a:buNone/>
            </a:pPr>
            <a:endParaRPr sz="1942" b="0" i="0" u="none" strike="noStrike" cap="none">
              <a:solidFill>
                <a:schemeClr val="dk1"/>
              </a:solidFill>
              <a:latin typeface="Calibri"/>
              <a:ea typeface="Calibri"/>
              <a:cs typeface="Calibri"/>
              <a:sym typeface="Calibri"/>
            </a:endParaRPr>
          </a:p>
          <a:p>
            <a:pPr marL="171450" marR="0" lvl="0" indent="-171450" algn="l" rtl="0">
              <a:lnSpc>
                <a:spcPct val="80000"/>
              </a:lnSpc>
              <a:spcBef>
                <a:spcPts val="750"/>
              </a:spcBef>
              <a:spcAft>
                <a:spcPts val="0"/>
              </a:spcAft>
              <a:buClr>
                <a:schemeClr val="dk1"/>
              </a:buClr>
              <a:buSzPct val="25000"/>
              <a:buFont typeface="Arial"/>
              <a:buNone/>
            </a:pPr>
            <a:r>
              <a:rPr lang="en-US" sz="1942" b="1" i="0" u="none" strike="noStrike" cap="none">
                <a:solidFill>
                  <a:schemeClr val="dk1"/>
                </a:solidFill>
                <a:latin typeface="Calibri"/>
                <a:ea typeface="Calibri"/>
                <a:cs typeface="Calibri"/>
                <a:sym typeface="Calibri"/>
              </a:rPr>
              <a:t>REACH</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most students have a better academic record than you</a:t>
            </a:r>
          </a:p>
          <a:p>
            <a:pPr marL="171450" marR="0" lvl="0" indent="-171450" algn="l" rtl="0">
              <a:lnSpc>
                <a:spcPct val="80000"/>
              </a:lnSpc>
              <a:spcBef>
                <a:spcPts val="750"/>
              </a:spcBef>
              <a:spcAft>
                <a:spcPts val="0"/>
              </a:spcAft>
              <a:buClr>
                <a:schemeClr val="dk1"/>
              </a:buClr>
              <a:buSzPct val="25000"/>
              <a:buFont typeface="Arial"/>
              <a:buNone/>
            </a:pPr>
            <a:r>
              <a:rPr lang="en-US" sz="1942" b="0" i="1" u="none" strike="noStrike" cap="none">
                <a:solidFill>
                  <a:schemeClr val="dk1"/>
                </a:solidFill>
                <a:latin typeface="Calibri"/>
                <a:ea typeface="Calibri"/>
                <a:cs typeface="Calibri"/>
                <a:sym typeface="Calibri"/>
              </a:rPr>
              <a:t>you have a chance of getting in</a:t>
            </a:r>
          </a:p>
          <a:p>
            <a:pPr marL="171450" marR="0" lvl="0" indent="-171450" algn="l" rtl="0">
              <a:lnSpc>
                <a:spcPct val="80000"/>
              </a:lnSpc>
              <a:spcBef>
                <a:spcPts val="750"/>
              </a:spcBef>
              <a:spcAft>
                <a:spcPts val="0"/>
              </a:spcAft>
              <a:buClr>
                <a:schemeClr val="dk1"/>
              </a:buClr>
              <a:buSzPct val="25000"/>
              <a:buFont typeface="Arial"/>
              <a:buNone/>
            </a:pPr>
            <a:endParaRPr sz="1942" b="0" i="1" u="none" strike="noStrike" cap="none">
              <a:solidFill>
                <a:schemeClr val="dk1"/>
              </a:solidFill>
              <a:latin typeface="Calibri"/>
              <a:ea typeface="Calibri"/>
              <a:cs typeface="Calibri"/>
              <a:sym typeface="Calibri"/>
            </a:endParaRPr>
          </a:p>
          <a:p>
            <a:pPr marL="171450" marR="0" lvl="0" indent="-171450" algn="l" rtl="0">
              <a:lnSpc>
                <a:spcPct val="80000"/>
              </a:lnSpc>
              <a:spcBef>
                <a:spcPts val="750"/>
              </a:spcBef>
              <a:buClr>
                <a:schemeClr val="dk1"/>
              </a:buClr>
              <a:buSzPct val="25000"/>
              <a:buFont typeface="Arial"/>
              <a:buNone/>
            </a:pPr>
            <a:r>
              <a:rPr lang="en-US" sz="1942" b="0" i="0" u="none" strike="noStrike" cap="none">
                <a:solidFill>
                  <a:schemeClr val="dk1"/>
                </a:solidFill>
                <a:latin typeface="Calibri"/>
                <a:ea typeface="Calibri"/>
                <a:cs typeface="Calibri"/>
                <a:sym typeface="Calibri"/>
              </a:rPr>
              <a:t>Plan on applying to at least two of each, for a total of six.</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84"/>
        <p:cNvGrpSpPr/>
        <p:nvPr/>
      </p:nvGrpSpPr>
      <p:grpSpPr>
        <a:xfrm>
          <a:off x="0" y="0"/>
          <a:ext cx="0" cy="0"/>
          <a:chOff x="0" y="0"/>
          <a:chExt cx="0" cy="0"/>
        </a:xfrm>
      </p:grpSpPr>
      <p:sp>
        <p:nvSpPr>
          <p:cNvPr id="485" name="Shape 485"/>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86" name="Shape 486"/>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87" name="Shape 487"/>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88" name="Shape 488"/>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College Match Tool</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489" name="Shape 489"/>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490" name="Shape 490"/>
          <p:cNvSpPr txBox="1">
            <a:spLocks noGrp="1"/>
          </p:cNvSpPr>
          <p:nvPr>
            <p:ph type="body" idx="1"/>
          </p:nvPr>
        </p:nvSpPr>
        <p:spPr>
          <a:xfrm>
            <a:off x="457200" y="2249424"/>
            <a:ext cx="8229600" cy="4325112"/>
          </a:xfrm>
          <a:prstGeom prst="rect">
            <a:avLst/>
          </a:prstGeom>
          <a:noFill/>
          <a:ln>
            <a:noFill/>
          </a:ln>
        </p:spPr>
        <p:txBody>
          <a:bodyPr wrap="square" lIns="91425" tIns="45700" rIns="91425" bIns="45700" anchor="t" anchorCtr="0">
            <a:noAutofit/>
          </a:bodyPr>
          <a:lstStyle/>
          <a:p>
            <a:pPr marL="109728" marR="0" lvl="0" indent="-8128" algn="l" rtl="0">
              <a:lnSpc>
                <a:spcPct val="90000"/>
              </a:lnSpc>
              <a:spcBef>
                <a:spcPts val="0"/>
              </a:spcBef>
              <a:spcAft>
                <a:spcPts val="0"/>
              </a:spcAft>
              <a:buClr>
                <a:schemeClr val="dk1"/>
              </a:buClr>
              <a:buSzPct val="25000"/>
              <a:buFont typeface="Arial"/>
              <a:buNone/>
            </a:pPr>
            <a:endParaRPr sz="2100" b="0" i="0" u="sng" strike="noStrike" cap="none">
              <a:solidFill>
                <a:schemeClr val="hlink"/>
              </a:solidFill>
              <a:latin typeface="Calibri"/>
              <a:ea typeface="Calibri"/>
              <a:cs typeface="Calibri"/>
              <a:sym typeface="Calibri"/>
              <a:hlinkClick r:id="rId5"/>
            </a:endParaRPr>
          </a:p>
          <a:p>
            <a:pPr marL="109728" marR="0" lvl="0" indent="-8128" algn="l" rtl="0">
              <a:lnSpc>
                <a:spcPct val="90000"/>
              </a:lnSpc>
              <a:spcBef>
                <a:spcPts val="750"/>
              </a:spcBef>
              <a:spcAft>
                <a:spcPts val="0"/>
              </a:spcAft>
              <a:buClr>
                <a:schemeClr val="dk1"/>
              </a:buClr>
              <a:buSzPct val="25000"/>
              <a:buFont typeface="Arial"/>
              <a:buNone/>
            </a:pPr>
            <a:endParaRPr sz="2100" b="0" i="0" u="sng" strike="noStrike" cap="none">
              <a:solidFill>
                <a:schemeClr val="hlink"/>
              </a:solidFill>
              <a:latin typeface="Calibri"/>
              <a:ea typeface="Calibri"/>
              <a:cs typeface="Calibri"/>
              <a:sym typeface="Calibri"/>
              <a:hlinkClick r:id="rId5"/>
            </a:endParaRPr>
          </a:p>
          <a:p>
            <a:pPr marL="109728" marR="0" lvl="0" indent="-8128" algn="l" rtl="0">
              <a:lnSpc>
                <a:spcPct val="90000"/>
              </a:lnSpc>
              <a:spcBef>
                <a:spcPts val="750"/>
              </a:spcBef>
              <a:spcAft>
                <a:spcPts val="0"/>
              </a:spcAft>
              <a:buClr>
                <a:schemeClr val="dk1"/>
              </a:buClr>
              <a:buSzPct val="25000"/>
              <a:buFont typeface="Arial"/>
              <a:buNone/>
            </a:pPr>
            <a:endParaRPr sz="2100" b="0" i="0" u="sng" strike="noStrike" cap="none">
              <a:solidFill>
                <a:schemeClr val="hlink"/>
              </a:solidFill>
              <a:latin typeface="Calibri"/>
              <a:ea typeface="Calibri"/>
              <a:cs typeface="Calibri"/>
              <a:sym typeface="Calibri"/>
              <a:hlinkClick r:id="rId5"/>
            </a:endParaRPr>
          </a:p>
          <a:p>
            <a:pPr marL="109728" marR="0" lvl="0" indent="-8128" algn="ctr" rtl="0">
              <a:lnSpc>
                <a:spcPct val="90000"/>
              </a:lnSpc>
              <a:spcBef>
                <a:spcPts val="750"/>
              </a:spcBef>
              <a:spcAft>
                <a:spcPts val="0"/>
              </a:spcAft>
              <a:buClr>
                <a:schemeClr val="dk1"/>
              </a:buClr>
              <a:buSzPct val="25000"/>
              <a:buFont typeface="Arial"/>
              <a:buNone/>
            </a:pPr>
            <a:r>
              <a:rPr lang="en-US" sz="3200" b="0" i="0" u="sng" strike="noStrike" cap="none">
                <a:solidFill>
                  <a:schemeClr val="hlink"/>
                </a:solidFill>
                <a:latin typeface="Calibri"/>
                <a:ea typeface="Calibri"/>
                <a:cs typeface="Calibri"/>
                <a:sym typeface="Calibri"/>
                <a:hlinkClick r:id="rId5"/>
              </a:rPr>
              <a:t>https://isacportal.isac.org/en/collegematch</a:t>
            </a: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95"/>
        <p:cNvGrpSpPr/>
        <p:nvPr/>
      </p:nvGrpSpPr>
      <p:grpSpPr>
        <a:xfrm>
          <a:off x="0" y="0"/>
          <a:ext cx="0" cy="0"/>
          <a:chOff x="0" y="0"/>
          <a:chExt cx="0" cy="0"/>
        </a:xfrm>
      </p:grpSpPr>
      <p:sp>
        <p:nvSpPr>
          <p:cNvPr id="496" name="Shape 496"/>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497" name="Shape 497"/>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498" name="Shape 498"/>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499" name="Shape 499"/>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Social</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00" name="Shape 500"/>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01" name="Shape 501"/>
          <p:cNvSpPr txBox="1">
            <a:spLocks noGrp="1"/>
          </p:cNvSpPr>
          <p:nvPr>
            <p:ph type="body" idx="1"/>
          </p:nvPr>
        </p:nvSpPr>
        <p:spPr>
          <a:xfrm>
            <a:off x="381000" y="1676400"/>
            <a:ext cx="8305800" cy="48768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Religious affiliation</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Extracurricular activities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Athletics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Theater/musical performances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Greek life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Average class size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Campus size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Commute vs. On-campus vs. Off-campus</a:t>
            </a: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Location</a:t>
            </a:r>
          </a:p>
        </p:txBody>
      </p:sp>
      <p:pic>
        <p:nvPicPr>
          <p:cNvPr id="502" name="Shape 502" descr="C:\Users\Caitlin\AppData\Local\Microsoft\Windows\Temporary Internet Files\Content.IE5\DKWFVLDY\MP900422558[1].jpg"/>
          <p:cNvPicPr preferRelativeResize="0"/>
          <p:nvPr/>
        </p:nvPicPr>
        <p:blipFill rotWithShape="1">
          <a:blip r:embed="rId5">
            <a:alphaModFix/>
          </a:blip>
          <a:srcRect/>
          <a:stretch/>
        </p:blipFill>
        <p:spPr>
          <a:xfrm>
            <a:off x="5366657" y="1791353"/>
            <a:ext cx="2957065" cy="21857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07"/>
        <p:cNvGrpSpPr/>
        <p:nvPr/>
      </p:nvGrpSpPr>
      <p:grpSpPr>
        <a:xfrm>
          <a:off x="0" y="0"/>
          <a:ext cx="0" cy="0"/>
          <a:chOff x="0" y="0"/>
          <a:chExt cx="0" cy="0"/>
        </a:xfrm>
      </p:grpSpPr>
      <p:sp>
        <p:nvSpPr>
          <p:cNvPr id="508" name="Shape 508"/>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09" name="Shape 509"/>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10" name="Shape 510"/>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11" name="Shape 511"/>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Financial</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12" name="Shape 512"/>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13" name="Shape 513"/>
          <p:cNvSpPr/>
          <p:nvPr/>
        </p:nvSpPr>
        <p:spPr>
          <a:xfrm>
            <a:off x="457200" y="1676400"/>
            <a:ext cx="1981200" cy="1905000"/>
          </a:xfrm>
          <a:prstGeom prst="ellipse">
            <a:avLst/>
          </a:prstGeom>
          <a:solidFill>
            <a:schemeClr val="accent2"/>
          </a:solidFill>
          <a:ln w="12700" cap="flat" cmpd="sng">
            <a:solidFill>
              <a:srgbClr val="AC5B23"/>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Cost of attendance</a:t>
            </a:r>
          </a:p>
        </p:txBody>
      </p:sp>
      <p:sp>
        <p:nvSpPr>
          <p:cNvPr id="514" name="Shape 514"/>
          <p:cNvSpPr/>
          <p:nvPr/>
        </p:nvSpPr>
        <p:spPr>
          <a:xfrm rot="10800000" flipH="1">
            <a:off x="2438400" y="2544037"/>
            <a:ext cx="723900" cy="358973"/>
          </a:xfrm>
          <a:prstGeom prst="mathMinus">
            <a:avLst>
              <a:gd name="adj1" fmla="val 23520"/>
            </a:avLst>
          </a:prstGeom>
          <a:solidFill>
            <a:schemeClr val="dk1"/>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15" name="Shape 515"/>
          <p:cNvSpPr/>
          <p:nvPr/>
        </p:nvSpPr>
        <p:spPr>
          <a:xfrm>
            <a:off x="3162300" y="1667739"/>
            <a:ext cx="1981200" cy="1905000"/>
          </a:xfrm>
          <a:prstGeom prst="ellipse">
            <a:avLst/>
          </a:prstGeom>
          <a:solidFill>
            <a:srgbClr val="757070"/>
          </a:solidFill>
          <a:ln w="12700" cap="flat" cmpd="sng">
            <a:solidFill>
              <a:srgbClr val="AC5B23"/>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Expected family contribution</a:t>
            </a:r>
          </a:p>
        </p:txBody>
      </p:sp>
      <p:sp>
        <p:nvSpPr>
          <p:cNvPr id="516" name="Shape 516"/>
          <p:cNvSpPr/>
          <p:nvPr/>
        </p:nvSpPr>
        <p:spPr>
          <a:xfrm>
            <a:off x="5143500" y="2544037"/>
            <a:ext cx="762000" cy="358973"/>
          </a:xfrm>
          <a:prstGeom prst="mathEqual">
            <a:avLst>
              <a:gd name="adj1" fmla="val 23520"/>
              <a:gd name="adj2" fmla="val 11760"/>
            </a:avLst>
          </a:prstGeom>
          <a:solidFill>
            <a:schemeClr val="dk1"/>
          </a:solidFill>
          <a:ln w="12700" cap="flat" cmpd="sng">
            <a:solidFill>
              <a:srgbClr val="42719B"/>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517" name="Shape 517"/>
          <p:cNvSpPr/>
          <p:nvPr/>
        </p:nvSpPr>
        <p:spPr>
          <a:xfrm>
            <a:off x="5943600" y="1733550"/>
            <a:ext cx="1981200" cy="1905000"/>
          </a:xfrm>
          <a:prstGeom prst="ellipse">
            <a:avLst/>
          </a:prstGeom>
          <a:solidFill>
            <a:schemeClr val="lt1"/>
          </a:solidFill>
          <a:ln w="12700" cap="flat" cmpd="sng">
            <a:solidFill>
              <a:srgbClr val="AC5B23"/>
            </a:solidFill>
            <a:prstDash val="solid"/>
            <a:miter lim="800000"/>
            <a:headEnd type="none" w="med" len="med"/>
            <a:tailEnd type="none" w="med" len="med"/>
          </a:ln>
        </p:spPr>
        <p:txBody>
          <a:bodyPr wrap="square"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Financial need</a:t>
            </a:r>
          </a:p>
        </p:txBody>
      </p:sp>
      <p:sp>
        <p:nvSpPr>
          <p:cNvPr id="518" name="Shape 518"/>
          <p:cNvSpPr txBox="1">
            <a:spLocks noGrp="1"/>
          </p:cNvSpPr>
          <p:nvPr>
            <p:ph type="body" idx="1"/>
          </p:nvPr>
        </p:nvSpPr>
        <p:spPr>
          <a:xfrm>
            <a:off x="381000" y="4038600"/>
            <a:ext cx="8305800" cy="25146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Sticker price vs. Net price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Types of financial aid available</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Gift (scholarships, grants)</a:t>
            </a:r>
          </a:p>
          <a:p>
            <a:pPr marL="514350" marR="0" lvl="1" indent="-171450" algn="l" rtl="0">
              <a:lnSpc>
                <a:spcPct val="90000"/>
              </a:lnSpc>
              <a:spcBef>
                <a:spcPts val="375"/>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Self-help (loans, work study)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23"/>
        <p:cNvGrpSpPr/>
        <p:nvPr/>
      </p:nvGrpSpPr>
      <p:grpSpPr>
        <a:xfrm>
          <a:off x="0" y="0"/>
          <a:ext cx="0" cy="0"/>
          <a:chOff x="0" y="0"/>
          <a:chExt cx="0" cy="0"/>
        </a:xfrm>
      </p:grpSpPr>
      <p:sp>
        <p:nvSpPr>
          <p:cNvPr id="524" name="Shape 524"/>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25" name="Shape 525"/>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26" name="Shape 526"/>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27" name="Shape 527"/>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Financial</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28" name="Shape 528"/>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29" name="Shape 529"/>
          <p:cNvSpPr txBox="1"/>
          <p:nvPr/>
        </p:nvSpPr>
        <p:spPr>
          <a:xfrm>
            <a:off x="495300" y="1614488"/>
            <a:ext cx="8229600" cy="482600"/>
          </a:xfrm>
          <a:prstGeom prst="rect">
            <a:avLst/>
          </a:prstGeom>
          <a:noFill/>
          <a:ln>
            <a:noFill/>
          </a:ln>
        </p:spPr>
        <p:txBody>
          <a:bodyPr wrap="square" lIns="91425" tIns="45700" rIns="91425" bIns="45700" anchor="t" anchorCtr="0">
            <a:noAutofit/>
          </a:bodyPr>
          <a:lstStyle/>
          <a:p>
            <a:pPr marL="0" marR="0" lvl="1"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Maximum Award Amounts for 2017 - 2018</a:t>
            </a:r>
          </a:p>
        </p:txBody>
      </p:sp>
      <p:sp>
        <p:nvSpPr>
          <p:cNvPr id="530" name="Shape 530"/>
          <p:cNvSpPr txBox="1"/>
          <p:nvPr/>
        </p:nvSpPr>
        <p:spPr>
          <a:xfrm>
            <a:off x="457200" y="5759450"/>
            <a:ext cx="254000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Total =  $14,789</a:t>
            </a:r>
          </a:p>
        </p:txBody>
      </p:sp>
      <p:pic>
        <p:nvPicPr>
          <p:cNvPr id="531" name="Shape 531"/>
          <p:cNvPicPr preferRelativeResize="0"/>
          <p:nvPr/>
        </p:nvPicPr>
        <p:blipFill rotWithShape="1">
          <a:blip r:embed="rId5">
            <a:alphaModFix/>
          </a:blip>
          <a:srcRect/>
          <a:stretch/>
        </p:blipFill>
        <p:spPr>
          <a:xfrm>
            <a:off x="4137024" y="2288767"/>
            <a:ext cx="3827391" cy="3497859"/>
          </a:xfrm>
          <a:prstGeom prst="rect">
            <a:avLst/>
          </a:prstGeom>
          <a:noFill/>
          <a:ln>
            <a:noFill/>
          </a:ln>
        </p:spPr>
      </p:pic>
      <p:pic>
        <p:nvPicPr>
          <p:cNvPr id="532" name="Shape 532"/>
          <p:cNvPicPr preferRelativeResize="0"/>
          <p:nvPr/>
        </p:nvPicPr>
        <p:blipFill rotWithShape="1">
          <a:blip r:embed="rId6">
            <a:alphaModFix/>
          </a:blip>
          <a:srcRect/>
          <a:stretch/>
        </p:blipFill>
        <p:spPr>
          <a:xfrm>
            <a:off x="57952" y="2316141"/>
            <a:ext cx="6412106" cy="30432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37"/>
        <p:cNvGrpSpPr/>
        <p:nvPr/>
      </p:nvGrpSpPr>
      <p:grpSpPr>
        <a:xfrm>
          <a:off x="0" y="0"/>
          <a:ext cx="0" cy="0"/>
          <a:chOff x="0" y="0"/>
          <a:chExt cx="0" cy="0"/>
        </a:xfrm>
      </p:grpSpPr>
      <p:sp>
        <p:nvSpPr>
          <p:cNvPr id="538" name="Shape 538"/>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39" name="Shape 539"/>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40" name="Shape 540"/>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41" name="Shape 541"/>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Picking a College is A Lot Like Dating</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42" name="Shape 542"/>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43" name="Shape 543"/>
          <p:cNvSpPr txBox="1">
            <a:spLocks noGrp="1"/>
          </p:cNvSpPr>
          <p:nvPr>
            <p:ph type="body" idx="1"/>
          </p:nvPr>
        </p:nvSpPr>
        <p:spPr>
          <a:xfrm>
            <a:off x="457200" y="1254469"/>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 you want to be with this college for possibly the next 4 years?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Does the college match your wants?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Does the college better prepare you for your future?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 you and the college have the same values?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Does the college just look good online?</a:t>
            </a: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Are you going to this college just because your friends want you to?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48"/>
        <p:cNvGrpSpPr/>
        <p:nvPr/>
      </p:nvGrpSpPr>
      <p:grpSpPr>
        <a:xfrm>
          <a:off x="0" y="0"/>
          <a:ext cx="0" cy="0"/>
          <a:chOff x="0" y="0"/>
          <a:chExt cx="0" cy="0"/>
        </a:xfrm>
      </p:grpSpPr>
      <p:sp>
        <p:nvSpPr>
          <p:cNvPr id="549" name="Shape 549"/>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50" name="Shape 550"/>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51" name="Shape 551"/>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52" name="Shape 552"/>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How to Find Colleges</a:t>
            </a:r>
          </a:p>
        </p:txBody>
      </p:sp>
      <p:sp>
        <p:nvSpPr>
          <p:cNvPr id="553" name="Shape 553"/>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54" name="Shape 554"/>
          <p:cNvSpPr txBox="1">
            <a:spLocks noGrp="1"/>
          </p:cNvSpPr>
          <p:nvPr>
            <p:ph type="body" idx="1"/>
          </p:nvPr>
        </p:nvSpPr>
        <p:spPr>
          <a:xfrm>
            <a:off x="228600" y="1981200"/>
            <a:ext cx="3581400" cy="3657600"/>
          </a:xfrm>
          <a:prstGeom prst="rect">
            <a:avLst/>
          </a:prstGeom>
          <a:noFill/>
          <a:ln>
            <a:noFill/>
          </a:ln>
        </p:spPr>
        <p:txBody>
          <a:bodyPr wrap="square" lIns="91425" tIns="45700" rIns="91425" bIns="45700" anchor="t" anchorCtr="0">
            <a:noAutofit/>
          </a:bodyPr>
          <a:lstStyle/>
          <a:p>
            <a:pPr marL="171450" marR="0" lvl="0" indent="-171450" algn="l" rtl="0">
              <a:lnSpc>
                <a:spcPct val="80000"/>
              </a:lnSpc>
              <a:spcBef>
                <a:spcPts val="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Studentportal.isac.org</a:t>
            </a:r>
          </a:p>
          <a:p>
            <a:pPr marL="171450" marR="0" lvl="0" indent="-171450" algn="l" rtl="0">
              <a:lnSpc>
                <a:spcPct val="80000"/>
              </a:lnSpc>
              <a:spcBef>
                <a:spcPts val="75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ISAC’s College Match tool</a:t>
            </a:r>
          </a:p>
          <a:p>
            <a:pPr marL="171450" marR="0" lvl="0" indent="-171450" algn="l" rtl="0">
              <a:lnSpc>
                <a:spcPct val="80000"/>
              </a:lnSpc>
              <a:spcBef>
                <a:spcPts val="75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College Scorecard</a:t>
            </a:r>
          </a:p>
          <a:p>
            <a:pPr marL="171450" marR="0" lvl="0" indent="-171450" algn="l" rtl="0">
              <a:lnSpc>
                <a:spcPct val="80000"/>
              </a:lnSpc>
              <a:spcBef>
                <a:spcPts val="75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Ask teachers, counselors, and other adults</a:t>
            </a:r>
          </a:p>
          <a:p>
            <a:pPr marL="171450" marR="0" lvl="0" indent="-171450" algn="l" rtl="0">
              <a:lnSpc>
                <a:spcPct val="80000"/>
              </a:lnSpc>
              <a:spcBef>
                <a:spcPts val="75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Choose 3-4 schools you’ve never heard of to research.</a:t>
            </a:r>
          </a:p>
          <a:p>
            <a:pPr marL="171450" marR="0" lvl="0" indent="-171450" algn="l" rtl="0">
              <a:lnSpc>
                <a:spcPct val="80000"/>
              </a:lnSpc>
              <a:spcBef>
                <a:spcPts val="750"/>
              </a:spcBef>
              <a:spcAft>
                <a:spcPts val="0"/>
              </a:spcAft>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Don’t rule out any schools based on cost.</a:t>
            </a:r>
          </a:p>
          <a:p>
            <a:pPr marL="171450" marR="0" lvl="0" indent="-171450" algn="l" rtl="0">
              <a:lnSpc>
                <a:spcPct val="80000"/>
              </a:lnSpc>
              <a:spcBef>
                <a:spcPts val="750"/>
              </a:spcBef>
              <a:buClr>
                <a:schemeClr val="dk1"/>
              </a:buClr>
              <a:buSzPct val="102210"/>
              <a:buFont typeface="Arial"/>
              <a:buChar char="•"/>
            </a:pPr>
            <a:r>
              <a:rPr lang="en-US" sz="1942" b="0" i="0" u="none" strike="noStrike" cap="none">
                <a:solidFill>
                  <a:schemeClr val="dk1"/>
                </a:solidFill>
                <a:latin typeface="Calibri"/>
                <a:ea typeface="Calibri"/>
                <a:cs typeface="Calibri"/>
                <a:sym typeface="Calibri"/>
              </a:rPr>
              <a:t>And remember, aim to apply to at least 2 safety, 2 match, and 2 reach schools</a:t>
            </a:r>
          </a:p>
        </p:txBody>
      </p:sp>
      <p:pic>
        <p:nvPicPr>
          <p:cNvPr id="555" name="Shape 555"/>
          <p:cNvPicPr preferRelativeResize="0"/>
          <p:nvPr/>
        </p:nvPicPr>
        <p:blipFill rotWithShape="1">
          <a:blip r:embed="rId5">
            <a:alphaModFix/>
          </a:blip>
          <a:srcRect/>
          <a:stretch/>
        </p:blipFill>
        <p:spPr>
          <a:xfrm>
            <a:off x="4084877" y="1506827"/>
            <a:ext cx="4343967" cy="448843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60"/>
        <p:cNvGrpSpPr/>
        <p:nvPr/>
      </p:nvGrpSpPr>
      <p:grpSpPr>
        <a:xfrm>
          <a:off x="0" y="0"/>
          <a:ext cx="0" cy="0"/>
          <a:chOff x="0" y="0"/>
          <a:chExt cx="0" cy="0"/>
        </a:xfrm>
      </p:grpSpPr>
      <p:sp>
        <p:nvSpPr>
          <p:cNvPr id="561" name="Shape 561"/>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62" name="Shape 562"/>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63" name="Shape 563"/>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64" name="Shape 564"/>
          <p:cNvSpPr txBox="1"/>
          <p:nvPr/>
        </p:nvSpPr>
        <p:spPr>
          <a:xfrm>
            <a:off x="361044" y="40598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College Visits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65" name="Shape 565"/>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66" name="Shape 566"/>
          <p:cNvSpPr txBox="1">
            <a:spLocks noGrp="1"/>
          </p:cNvSpPr>
          <p:nvPr>
            <p:ph type="body" idx="1"/>
          </p:nvPr>
        </p:nvSpPr>
        <p:spPr>
          <a:xfrm>
            <a:off x="457200" y="1828800"/>
            <a:ext cx="8229600" cy="37338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It is going to be your home for the next 4 years.</a:t>
            </a:r>
          </a:p>
          <a:p>
            <a:pPr marL="171450" marR="0" lvl="0" indent="-171450" algn="l" rtl="0">
              <a:lnSpc>
                <a:spcPct val="90000"/>
              </a:lnSpc>
              <a:spcBef>
                <a:spcPts val="750"/>
              </a:spcBef>
              <a:spcAft>
                <a:spcPts val="0"/>
              </a:spcAft>
              <a:buClr>
                <a:schemeClr val="dk1"/>
              </a:buClr>
              <a:buSzPct val="100000"/>
              <a:buFont typeface="Arial"/>
              <a:buChar char="•"/>
            </a:pPr>
            <a:r>
              <a:rPr lang="en-US" sz="2400" b="0" i="1" u="none" strike="noStrike" cap="none">
                <a:solidFill>
                  <a:schemeClr val="dk1"/>
                </a:solidFill>
                <a:latin typeface="Calibri"/>
                <a:ea typeface="Calibri"/>
                <a:cs typeface="Calibri"/>
                <a:sym typeface="Calibri"/>
              </a:rPr>
              <a:t>Every</a:t>
            </a:r>
            <a:r>
              <a:rPr lang="en-US" sz="2400" b="0" i="0" u="none" strike="noStrike" cap="none">
                <a:solidFill>
                  <a:schemeClr val="dk1"/>
                </a:solidFill>
                <a:latin typeface="Calibri"/>
                <a:ea typeface="Calibri"/>
                <a:cs typeface="Calibri"/>
                <a:sym typeface="Calibri"/>
              </a:rPr>
              <a:t> school looks good on a brochure or website.</a:t>
            </a:r>
          </a:p>
          <a:p>
            <a:pPr marL="171450" marR="0" lvl="0" indent="-171450" algn="l" rtl="0">
              <a:lnSpc>
                <a:spcPct val="9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Get a sense of the on-campus experience.</a:t>
            </a:r>
          </a:p>
        </p:txBody>
      </p:sp>
      <p:pic>
        <p:nvPicPr>
          <p:cNvPr id="567" name="Shape 567"/>
          <p:cNvPicPr preferRelativeResize="0"/>
          <p:nvPr/>
        </p:nvPicPr>
        <p:blipFill rotWithShape="1">
          <a:blip r:embed="rId5">
            <a:alphaModFix/>
          </a:blip>
          <a:srcRect/>
          <a:stretch/>
        </p:blipFill>
        <p:spPr>
          <a:xfrm>
            <a:off x="5072743" y="3302000"/>
            <a:ext cx="3199120" cy="213075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Shape 573"/>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74" name="Shape 574"/>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75" name="Shape 575"/>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76" name="Shape 576"/>
          <p:cNvSpPr txBox="1"/>
          <p:nvPr/>
        </p:nvSpPr>
        <p:spPr>
          <a:xfrm>
            <a:off x="361044" y="40598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College Visits: Be Proactive</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577" name="Shape 577"/>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78" name="Shape 578"/>
          <p:cNvSpPr txBox="1">
            <a:spLocks noGrp="1"/>
          </p:cNvSpPr>
          <p:nvPr>
            <p:ph type="body" idx="1"/>
          </p:nvPr>
        </p:nvSpPr>
        <p:spPr>
          <a:xfrm>
            <a:off x="457200" y="1676400"/>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Ask intelligent, prepared questions.</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Schedule a one-on-one appointment with an admissions representative.</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Talk to students who attend that school.</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Consider an overnight stay.</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 Attend a class.</a:t>
            </a:r>
          </a:p>
          <a:p>
            <a:pPr marL="171450" marR="0" lvl="0" indent="-171450" algn="l" rtl="0">
              <a:lnSpc>
                <a:spcPct val="90000"/>
              </a:lnSpc>
              <a:spcBef>
                <a:spcPts val="750"/>
              </a:spcBef>
              <a:spcAft>
                <a:spcPts val="0"/>
              </a:spcAft>
              <a:buClr>
                <a:schemeClr val="dk1"/>
              </a:buClr>
              <a:buSzPct val="100000"/>
              <a:buFont typeface="Courier New"/>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pic>
        <p:nvPicPr>
          <p:cNvPr id="579" name="Shape 579"/>
          <p:cNvPicPr preferRelativeResize="0"/>
          <p:nvPr/>
        </p:nvPicPr>
        <p:blipFill rotWithShape="1">
          <a:blip r:embed="rId5">
            <a:alphaModFix/>
          </a:blip>
          <a:srcRect/>
          <a:stretch/>
        </p:blipFill>
        <p:spPr>
          <a:xfrm>
            <a:off x="6096228" y="2532517"/>
            <a:ext cx="1956164" cy="31137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57"/>
        <p:cNvGrpSpPr/>
        <p:nvPr/>
      </p:nvGrpSpPr>
      <p:grpSpPr>
        <a:xfrm>
          <a:off x="0" y="0"/>
          <a:ext cx="0" cy="0"/>
          <a:chOff x="0" y="0"/>
          <a:chExt cx="0" cy="0"/>
        </a:xfrm>
      </p:grpSpPr>
      <p:sp>
        <p:nvSpPr>
          <p:cNvPr id="258" name="Shape 258"/>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259" name="Shape 259"/>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260" name="Shape 260"/>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261" name="Shape 261"/>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Illinois Student Assistance Corps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262" name="Shape 262"/>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263" name="Shape 263"/>
          <p:cNvSpPr txBox="1"/>
          <p:nvPr/>
        </p:nvSpPr>
        <p:spPr>
          <a:xfrm>
            <a:off x="838200" y="1219200"/>
            <a:ext cx="7391400" cy="1569660"/>
          </a:xfrm>
          <a:prstGeom prst="rect">
            <a:avLst/>
          </a:prstGeom>
          <a:noFill/>
          <a:ln>
            <a:noFill/>
          </a:ln>
        </p:spPr>
        <p:txBody>
          <a:bodyPr wrap="square" lIns="91425" tIns="45700" rIns="91425" bIns="45700" anchor="t" anchorCtr="0">
            <a:noAutofit/>
          </a:bodyPr>
          <a:lstStyle/>
          <a:p>
            <a:pPr marL="320040" marR="0" lvl="0" indent="-320040" algn="l" rtl="0">
              <a:spcBef>
                <a:spcPts val="0"/>
              </a:spcBef>
              <a:buClr>
                <a:schemeClr val="dk1"/>
              </a:buClr>
              <a:buSzPct val="100000"/>
              <a:buFont typeface="Courier New"/>
              <a:buChar char="o"/>
            </a:pPr>
            <a:r>
              <a:rPr lang="en-US" sz="2400">
                <a:solidFill>
                  <a:schemeClr val="dk1"/>
                </a:solidFill>
                <a:latin typeface="Calibri"/>
                <a:ea typeface="Calibri"/>
                <a:cs typeface="Calibri"/>
                <a:sym typeface="Calibri"/>
              </a:rPr>
              <a:t>Approximately 80 Corps members from diverse backgrounds</a:t>
            </a:r>
          </a:p>
          <a:p>
            <a:pPr marL="320040" marR="0" lvl="0" indent="-320040" algn="l" rtl="0">
              <a:spcBef>
                <a:spcPts val="0"/>
              </a:spcBef>
              <a:buClr>
                <a:schemeClr val="dk1"/>
              </a:buClr>
              <a:buSzPct val="100000"/>
              <a:buFont typeface="Courier New"/>
              <a:buChar char="o"/>
            </a:pPr>
            <a:r>
              <a:rPr lang="en-US" sz="2400">
                <a:solidFill>
                  <a:schemeClr val="dk1"/>
                </a:solidFill>
                <a:latin typeface="Calibri"/>
                <a:ea typeface="Calibri"/>
                <a:cs typeface="Calibri"/>
                <a:sym typeface="Calibri"/>
              </a:rPr>
              <a:t>Every community in Illinois</a:t>
            </a:r>
          </a:p>
          <a:p>
            <a:pPr marL="320040" marR="0" lvl="0" indent="-320040" algn="l" rtl="0">
              <a:spcBef>
                <a:spcPts val="0"/>
              </a:spcBef>
              <a:buClr>
                <a:schemeClr val="dk1"/>
              </a:buClr>
              <a:buSzPct val="100000"/>
              <a:buFont typeface="Courier New"/>
              <a:buChar char="o"/>
            </a:pPr>
            <a:r>
              <a:rPr lang="en-US" sz="2400">
                <a:solidFill>
                  <a:schemeClr val="dk1"/>
                </a:solidFill>
                <a:latin typeface="Calibri"/>
                <a:ea typeface="Calibri"/>
                <a:cs typeface="Calibri"/>
                <a:sym typeface="Calibri"/>
              </a:rPr>
              <a:t>Changing the conversation about higher education</a:t>
            </a:r>
          </a:p>
        </p:txBody>
      </p:sp>
      <p:pic>
        <p:nvPicPr>
          <p:cNvPr id="264" name="Shape 264"/>
          <p:cNvPicPr preferRelativeResize="0"/>
          <p:nvPr/>
        </p:nvPicPr>
        <p:blipFill rotWithShape="1">
          <a:blip r:embed="rId5">
            <a:alphaModFix/>
          </a:blip>
          <a:srcRect/>
          <a:stretch/>
        </p:blipFill>
        <p:spPr>
          <a:xfrm>
            <a:off x="2236788" y="3622119"/>
            <a:ext cx="4653300" cy="222845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84"/>
        <p:cNvGrpSpPr/>
        <p:nvPr/>
      </p:nvGrpSpPr>
      <p:grpSpPr>
        <a:xfrm>
          <a:off x="0" y="0"/>
          <a:ext cx="0" cy="0"/>
          <a:chOff x="0" y="0"/>
          <a:chExt cx="0" cy="0"/>
        </a:xfrm>
      </p:grpSpPr>
      <p:sp>
        <p:nvSpPr>
          <p:cNvPr id="585" name="Shape 585"/>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586" name="Shape 586"/>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587" name="Shape 587"/>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588" name="Shape 588"/>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Your Support Network</a:t>
            </a:r>
          </a:p>
        </p:txBody>
      </p:sp>
      <p:sp>
        <p:nvSpPr>
          <p:cNvPr id="589" name="Shape 589"/>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590" name="Shape 590"/>
          <p:cNvSpPr txBox="1"/>
          <p:nvPr/>
        </p:nvSpPr>
        <p:spPr>
          <a:xfrm>
            <a:off x="108857" y="1926771"/>
            <a:ext cx="4800600" cy="954107"/>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chemeClr val="dk1"/>
                </a:solidFill>
                <a:latin typeface="Calibri"/>
                <a:ea typeface="Calibri"/>
                <a:cs typeface="Calibri"/>
                <a:sym typeface="Calibri"/>
              </a:rPr>
              <a:t>Involve others in your decision-making process</a:t>
            </a:r>
          </a:p>
        </p:txBody>
      </p:sp>
      <p:pic>
        <p:nvPicPr>
          <p:cNvPr id="591" name="Shape 591"/>
          <p:cNvPicPr preferRelativeResize="0"/>
          <p:nvPr/>
        </p:nvPicPr>
        <p:blipFill rotWithShape="1">
          <a:blip r:embed="rId5">
            <a:alphaModFix/>
          </a:blip>
          <a:srcRect/>
          <a:stretch/>
        </p:blipFill>
        <p:spPr>
          <a:xfrm>
            <a:off x="620488" y="3021807"/>
            <a:ext cx="3178622" cy="2118665"/>
          </a:xfrm>
          <a:prstGeom prst="rect">
            <a:avLst/>
          </a:prstGeom>
          <a:noFill/>
          <a:ln>
            <a:noFill/>
          </a:ln>
        </p:spPr>
      </p:pic>
      <p:pic>
        <p:nvPicPr>
          <p:cNvPr id="592" name="Shape 592"/>
          <p:cNvPicPr preferRelativeResize="0"/>
          <p:nvPr/>
        </p:nvPicPr>
        <p:blipFill rotWithShape="1">
          <a:blip r:embed="rId6">
            <a:alphaModFix/>
          </a:blip>
          <a:srcRect/>
          <a:stretch/>
        </p:blipFill>
        <p:spPr>
          <a:xfrm>
            <a:off x="4985658" y="1335107"/>
            <a:ext cx="2286000" cy="3343859"/>
          </a:xfrm>
          <a:prstGeom prst="rect">
            <a:avLst/>
          </a:prstGeom>
          <a:noFill/>
          <a:ln>
            <a:noFill/>
          </a:ln>
        </p:spPr>
      </p:pic>
      <p:sp>
        <p:nvSpPr>
          <p:cNvPr id="593" name="Shape 593"/>
          <p:cNvSpPr txBox="1"/>
          <p:nvPr/>
        </p:nvSpPr>
        <p:spPr>
          <a:xfrm>
            <a:off x="5241924" y="4880983"/>
            <a:ext cx="2362200" cy="52322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Ask questions!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98"/>
        <p:cNvGrpSpPr/>
        <p:nvPr/>
      </p:nvGrpSpPr>
      <p:grpSpPr>
        <a:xfrm>
          <a:off x="0" y="0"/>
          <a:ext cx="0" cy="0"/>
          <a:chOff x="0" y="0"/>
          <a:chExt cx="0" cy="0"/>
        </a:xfrm>
      </p:grpSpPr>
      <p:sp>
        <p:nvSpPr>
          <p:cNvPr id="599" name="Shape 599"/>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00" name="Shape 600"/>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01" name="Shape 601"/>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02" name="Shape 602"/>
          <p:cNvSpPr txBox="1"/>
          <p:nvPr/>
        </p:nvSpPr>
        <p:spPr>
          <a:xfrm>
            <a:off x="361044" y="49777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Free Online Resources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03" name="Shape 603"/>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pic>
        <p:nvPicPr>
          <p:cNvPr id="604" name="Shape 604"/>
          <p:cNvPicPr preferRelativeResize="0"/>
          <p:nvPr/>
        </p:nvPicPr>
        <p:blipFill rotWithShape="1">
          <a:blip r:embed="rId5">
            <a:alphaModFix/>
          </a:blip>
          <a:srcRect/>
          <a:stretch/>
        </p:blipFill>
        <p:spPr>
          <a:xfrm>
            <a:off x="2892665" y="2351995"/>
            <a:ext cx="3356161" cy="35875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09"/>
        <p:cNvGrpSpPr/>
        <p:nvPr/>
      </p:nvGrpSpPr>
      <p:grpSpPr>
        <a:xfrm>
          <a:off x="0" y="0"/>
          <a:ext cx="0" cy="0"/>
          <a:chOff x="0" y="0"/>
          <a:chExt cx="0" cy="0"/>
        </a:xfrm>
      </p:grpSpPr>
      <p:sp>
        <p:nvSpPr>
          <p:cNvPr id="610" name="Shape 610"/>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11" name="Shape 611"/>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12" name="Shape 612"/>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13" name="Shape 613"/>
          <p:cNvSpPr txBox="1"/>
          <p:nvPr/>
        </p:nvSpPr>
        <p:spPr>
          <a:xfrm>
            <a:off x="361044" y="49777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College Scorecard</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14" name="Shape 614"/>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pic>
        <p:nvPicPr>
          <p:cNvPr id="615" name="Shape 615" descr="CollegeScoreCard.jpg"/>
          <p:cNvPicPr preferRelativeResize="0"/>
          <p:nvPr/>
        </p:nvPicPr>
        <p:blipFill rotWithShape="1">
          <a:blip r:embed="rId5">
            <a:alphaModFix/>
          </a:blip>
          <a:srcRect l="23770" t="25681"/>
          <a:stretch/>
        </p:blipFill>
        <p:spPr>
          <a:xfrm>
            <a:off x="361044" y="1205202"/>
            <a:ext cx="4211448" cy="3625209"/>
          </a:xfrm>
          <a:prstGeom prst="rect">
            <a:avLst/>
          </a:prstGeom>
          <a:noFill/>
          <a:ln>
            <a:noFill/>
          </a:ln>
        </p:spPr>
      </p:pic>
      <p:sp>
        <p:nvSpPr>
          <p:cNvPr id="616" name="Shape 616"/>
          <p:cNvSpPr/>
          <p:nvPr/>
        </p:nvSpPr>
        <p:spPr>
          <a:xfrm>
            <a:off x="4702628" y="1205202"/>
            <a:ext cx="3657600" cy="193899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a:solidFill>
                  <a:schemeClr val="dk1"/>
                </a:solidFill>
                <a:latin typeface="Calibri"/>
                <a:ea typeface="Calibri"/>
                <a:cs typeface="Calibri"/>
                <a:sym typeface="Calibri"/>
              </a:rPr>
              <a:t>Search for colleges by…</a:t>
            </a:r>
          </a:p>
          <a:p>
            <a:pPr marL="0" marR="0" lvl="0" indent="0" algn="l" rtl="0">
              <a:spcBef>
                <a:spcPts val="0"/>
              </a:spcBef>
              <a:buNone/>
            </a:pPr>
            <a:endParaRPr sz="2400">
              <a:solidFill>
                <a:schemeClr val="dk1"/>
              </a:solidFill>
              <a:latin typeface="Calibri"/>
              <a:ea typeface="Calibri"/>
              <a:cs typeface="Calibri"/>
              <a:sym typeface="Calibri"/>
            </a:endParaRPr>
          </a:p>
          <a:p>
            <a:pPr marL="0" marR="0" lvl="0" indent="0" algn="l" rtl="0">
              <a:spcBef>
                <a:spcPts val="0"/>
              </a:spcBef>
              <a:buClr>
                <a:schemeClr val="dk1"/>
              </a:buClr>
              <a:buSzPct val="100000"/>
              <a:buFont typeface="Arial"/>
              <a:buChar char="•"/>
            </a:pPr>
            <a:r>
              <a:rPr lang="en-US" sz="2400">
                <a:solidFill>
                  <a:schemeClr val="dk1"/>
                </a:solidFill>
                <a:latin typeface="Calibri"/>
                <a:ea typeface="Calibri"/>
                <a:cs typeface="Calibri"/>
                <a:sym typeface="Calibri"/>
              </a:rPr>
              <a:t> Programs or Majors</a:t>
            </a:r>
          </a:p>
          <a:p>
            <a:pPr marL="0" marR="0" lvl="0" indent="0" algn="l" rtl="0">
              <a:spcBef>
                <a:spcPts val="0"/>
              </a:spcBef>
              <a:buClr>
                <a:schemeClr val="dk1"/>
              </a:buClr>
              <a:buSzPct val="100000"/>
              <a:buFont typeface="Arial"/>
              <a:buChar char="•"/>
            </a:pPr>
            <a:r>
              <a:rPr lang="en-US" sz="2400">
                <a:solidFill>
                  <a:schemeClr val="dk1"/>
                </a:solidFill>
                <a:latin typeface="Calibri"/>
                <a:ea typeface="Calibri"/>
                <a:cs typeface="Calibri"/>
                <a:sym typeface="Calibri"/>
              </a:rPr>
              <a:t> Location</a:t>
            </a:r>
          </a:p>
          <a:p>
            <a:pPr marL="0" marR="0" lvl="0" indent="0" algn="l" rtl="0">
              <a:spcBef>
                <a:spcPts val="0"/>
              </a:spcBef>
              <a:buClr>
                <a:schemeClr val="dk1"/>
              </a:buClr>
              <a:buSzPct val="100000"/>
              <a:buFont typeface="Arial"/>
              <a:buChar char="•"/>
            </a:pPr>
            <a:r>
              <a:rPr lang="en-US" sz="2400">
                <a:solidFill>
                  <a:schemeClr val="dk1"/>
                </a:solidFill>
                <a:latin typeface="Calibri"/>
                <a:ea typeface="Calibri"/>
                <a:cs typeface="Calibri"/>
                <a:sym typeface="Calibri"/>
              </a:rPr>
              <a:t> Enrollment size</a:t>
            </a:r>
          </a:p>
        </p:txBody>
      </p:sp>
      <p:sp>
        <p:nvSpPr>
          <p:cNvPr id="617" name="Shape 617"/>
          <p:cNvSpPr/>
          <p:nvPr/>
        </p:nvSpPr>
        <p:spPr>
          <a:xfrm>
            <a:off x="361044" y="5224752"/>
            <a:ext cx="7924800"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u="sng">
                <a:solidFill>
                  <a:schemeClr val="hlink"/>
                </a:solidFill>
                <a:latin typeface="Calibri"/>
                <a:ea typeface="Calibri"/>
                <a:cs typeface="Calibri"/>
                <a:sym typeface="Calibri"/>
                <a:hlinkClick r:id="rId6"/>
              </a:rPr>
              <a:t>whitehouse.gov/issues/education/higher-education/college-score-card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22"/>
        <p:cNvGrpSpPr/>
        <p:nvPr/>
      </p:nvGrpSpPr>
      <p:grpSpPr>
        <a:xfrm>
          <a:off x="0" y="0"/>
          <a:ext cx="0" cy="0"/>
          <a:chOff x="0" y="0"/>
          <a:chExt cx="0" cy="0"/>
        </a:xfrm>
      </p:grpSpPr>
      <p:sp>
        <p:nvSpPr>
          <p:cNvPr id="623" name="Shape 623"/>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24" name="Shape 624"/>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25" name="Shape 625"/>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26" name="Shape 626"/>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studentportal.isac.org</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27" name="Shape 627"/>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pic>
        <p:nvPicPr>
          <p:cNvPr id="628" name="Shape 628"/>
          <p:cNvPicPr preferRelativeResize="0"/>
          <p:nvPr/>
        </p:nvPicPr>
        <p:blipFill rotWithShape="1">
          <a:blip r:embed="rId5">
            <a:alphaModFix/>
          </a:blip>
          <a:srcRect/>
          <a:stretch/>
        </p:blipFill>
        <p:spPr>
          <a:xfrm>
            <a:off x="1219200" y="1729967"/>
            <a:ext cx="7016899" cy="3996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33"/>
        <p:cNvGrpSpPr/>
        <p:nvPr/>
      </p:nvGrpSpPr>
      <p:grpSpPr>
        <a:xfrm>
          <a:off x="0" y="0"/>
          <a:ext cx="0" cy="0"/>
          <a:chOff x="0" y="0"/>
          <a:chExt cx="0" cy="0"/>
        </a:xfrm>
      </p:grpSpPr>
      <p:sp>
        <p:nvSpPr>
          <p:cNvPr id="634" name="Shape 634"/>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35" name="Shape 635"/>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36" name="Shape 636"/>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37" name="Shape 637"/>
          <p:cNvSpPr txBox="1"/>
          <p:nvPr/>
        </p:nvSpPr>
        <p:spPr>
          <a:xfrm>
            <a:off x="361044" y="40598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Review</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38" name="Shape 638"/>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639" name="Shape 639"/>
          <p:cNvSpPr txBox="1">
            <a:spLocks noGrp="1"/>
          </p:cNvSpPr>
          <p:nvPr>
            <p:ph type="body" idx="1"/>
          </p:nvPr>
        </p:nvSpPr>
        <p:spPr>
          <a:xfrm>
            <a:off x="361044" y="1254469"/>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Types of colleges and degrees</a:t>
            </a:r>
          </a:p>
          <a:p>
            <a:pPr marL="171450" marR="0" lvl="0" indent="-171450" algn="l" rtl="0">
              <a:lnSpc>
                <a:spcPct val="15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Identify your interests and goals</a:t>
            </a:r>
          </a:p>
          <a:p>
            <a:pPr marL="171450" marR="0" lvl="0" indent="-171450" algn="l" rtl="0">
              <a:lnSpc>
                <a:spcPct val="15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Determine “best fit” college(s) based on academic, social, and financial factors</a:t>
            </a:r>
          </a:p>
          <a:p>
            <a:pPr marL="171450" marR="0" lvl="0" indent="-171450" algn="l" rtl="0">
              <a:lnSpc>
                <a:spcPct val="15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Find your support network</a:t>
            </a:r>
          </a:p>
          <a:p>
            <a:pPr marL="171450" marR="0" lvl="0" indent="-171450" algn="l" rtl="0">
              <a:lnSpc>
                <a:spcPct val="150000"/>
              </a:lnSpc>
              <a:spcBef>
                <a:spcPts val="750"/>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Ask Questions!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Shape 645"/>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46" name="Shape 646"/>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47" name="Shape 647"/>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48" name="Shape 648"/>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Resources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49" name="Shape 649"/>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650" name="Shape 650"/>
          <p:cNvSpPr txBox="1">
            <a:spLocks noGrp="1"/>
          </p:cNvSpPr>
          <p:nvPr>
            <p:ph type="body" idx="1"/>
          </p:nvPr>
        </p:nvSpPr>
        <p:spPr>
          <a:xfrm>
            <a:off x="478971" y="1519621"/>
            <a:ext cx="7543800" cy="4127500"/>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www.studentportal.isac.org</a:t>
            </a: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www.isac.org</a:t>
            </a: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www.StudentAid.gov</a:t>
            </a: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55"/>
        <p:cNvGrpSpPr/>
        <p:nvPr/>
      </p:nvGrpSpPr>
      <p:grpSpPr>
        <a:xfrm>
          <a:off x="0" y="0"/>
          <a:ext cx="0" cy="0"/>
          <a:chOff x="0" y="0"/>
          <a:chExt cx="0" cy="0"/>
        </a:xfrm>
      </p:grpSpPr>
      <p:sp>
        <p:nvSpPr>
          <p:cNvPr id="656" name="Shape 656"/>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657" name="Shape 657"/>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658" name="Shape 658"/>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659" name="Shape 659"/>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Contact Information</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660" name="Shape 660"/>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661" name="Shape 661"/>
          <p:cNvSpPr txBox="1">
            <a:spLocks noGrp="1"/>
          </p:cNvSpPr>
          <p:nvPr>
            <p:ph type="body" idx="1"/>
          </p:nvPr>
        </p:nvSpPr>
        <p:spPr>
          <a:xfrm>
            <a:off x="361044" y="1055708"/>
            <a:ext cx="8915400" cy="487375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endParaRPr sz="40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Ayde Flores </a:t>
            </a:r>
          </a:p>
          <a:p>
            <a:pPr marL="171450" marR="0" lvl="0" indent="-171450" algn="l" rtl="0">
              <a:lnSpc>
                <a:spcPct val="90000"/>
              </a:lnSpc>
              <a:spcBef>
                <a:spcPts val="75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ISAC Rep—Elgin District </a:t>
            </a:r>
          </a:p>
          <a:p>
            <a:pPr marL="171450" marR="0" lvl="0" indent="-171450" algn="l" rtl="0">
              <a:lnSpc>
                <a:spcPct val="90000"/>
              </a:lnSpc>
              <a:spcBef>
                <a:spcPts val="750"/>
              </a:spcBef>
              <a:spcAft>
                <a:spcPts val="0"/>
              </a:spcAft>
              <a:buClr>
                <a:schemeClr val="dk1"/>
              </a:buClr>
              <a:buSzPct val="25000"/>
              <a:buFont typeface="Arial"/>
              <a:buNone/>
            </a:pPr>
            <a:r>
              <a:rPr lang="en-US" sz="2400" b="0" i="0" u="sng" strike="noStrike" cap="none">
                <a:solidFill>
                  <a:schemeClr val="hlink"/>
                </a:solidFill>
                <a:latin typeface="Calibri"/>
                <a:ea typeface="Calibri"/>
                <a:cs typeface="Calibri"/>
                <a:sym typeface="Calibri"/>
                <a:hlinkClick r:id="rId5"/>
              </a:rPr>
              <a:t>Ayde.Flores@isac.illinois.gov</a:t>
            </a:r>
          </a:p>
          <a:p>
            <a:pPr marL="171450" marR="0" lvl="0" indent="-171450" algn="l" rtl="0">
              <a:lnSpc>
                <a:spcPct val="90000"/>
              </a:lnSpc>
              <a:spcBef>
                <a:spcPts val="750"/>
              </a:spcBef>
              <a:buClr>
                <a:schemeClr val="dk1"/>
              </a:buClr>
              <a:buSzPct val="25000"/>
              <a:buFont typeface="Arial"/>
              <a:buNone/>
            </a:pPr>
            <a:r>
              <a:rPr lang="en-US" sz="2400" b="0" i="0" u="none" strike="noStrike" cap="none">
                <a:solidFill>
                  <a:schemeClr val="dk1"/>
                </a:solidFill>
                <a:latin typeface="Calibri"/>
                <a:ea typeface="Calibri"/>
                <a:cs typeface="Calibri"/>
                <a:sym typeface="Calibri"/>
              </a:rPr>
              <a:t>(224)762-3558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69"/>
        <p:cNvGrpSpPr/>
        <p:nvPr/>
      </p:nvGrpSpPr>
      <p:grpSpPr>
        <a:xfrm>
          <a:off x="0" y="0"/>
          <a:ext cx="0" cy="0"/>
          <a:chOff x="0" y="0"/>
          <a:chExt cx="0" cy="0"/>
        </a:xfrm>
      </p:grpSpPr>
      <p:sp>
        <p:nvSpPr>
          <p:cNvPr id="270" name="Shape 270"/>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271" name="Shape 271"/>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272" name="Shape 272"/>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273" name="Shape 273"/>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Overview</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274" name="Shape 274"/>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275" name="Shape 275"/>
          <p:cNvSpPr txBox="1">
            <a:spLocks noGrp="1"/>
          </p:cNvSpPr>
          <p:nvPr>
            <p:ph type="body" idx="1"/>
          </p:nvPr>
        </p:nvSpPr>
        <p:spPr>
          <a:xfrm>
            <a:off x="361044" y="1039934"/>
            <a:ext cx="8229600" cy="4325112"/>
          </a:xfrm>
          <a:prstGeom prst="rect">
            <a:avLst/>
          </a:prstGeom>
          <a:noFill/>
          <a:ln>
            <a:noFill/>
          </a:ln>
        </p:spPr>
        <p:txBody>
          <a:bodyPr wrap="square" lIns="91425" tIns="45700" rIns="91425" bIns="45700" anchor="t" anchorCtr="0">
            <a:noAutofit/>
          </a:bodyPr>
          <a:lstStyle/>
          <a:p>
            <a:pPr marL="109728" marR="0" lvl="0" indent="-8128" algn="l"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Here are some things we will talk about today……</a:t>
            </a:r>
          </a:p>
          <a:p>
            <a:pPr marL="109728" marR="0" lvl="0" indent="-8128" algn="l" rtl="0">
              <a:lnSpc>
                <a:spcPct val="90000"/>
              </a:lnSpc>
              <a:spcBef>
                <a:spcPts val="75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Post-secondary options</a:t>
            </a:r>
          </a:p>
          <a:p>
            <a:pPr marL="857250" marR="0" lvl="2"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Types of degrees and colleges</a:t>
            </a:r>
          </a:p>
          <a:p>
            <a:pPr marL="857250" marR="0" lvl="2"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Apprenticeships</a:t>
            </a:r>
          </a:p>
          <a:p>
            <a:pPr marL="857250" marR="0" lvl="2"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Military</a:t>
            </a:r>
          </a:p>
          <a:p>
            <a:pPr marL="514350" marR="0" lvl="1" indent="-171450" algn="l" rtl="0">
              <a:lnSpc>
                <a:spcPct val="90000"/>
              </a:lnSpc>
              <a:spcBef>
                <a:spcPts val="375"/>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Determining your “best fit” college(s)</a:t>
            </a:r>
          </a:p>
          <a:p>
            <a:pPr marL="514350" marR="0" lvl="1" indent="-171450" algn="l" rtl="0">
              <a:lnSpc>
                <a:spcPct val="90000"/>
              </a:lnSpc>
              <a:spcBef>
                <a:spcPts val="375"/>
              </a:spcBef>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Researching colleges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80"/>
        <p:cNvGrpSpPr/>
        <p:nvPr/>
      </p:nvGrpSpPr>
      <p:grpSpPr>
        <a:xfrm>
          <a:off x="0" y="0"/>
          <a:ext cx="0" cy="0"/>
          <a:chOff x="0" y="0"/>
          <a:chExt cx="0" cy="0"/>
        </a:xfrm>
      </p:grpSpPr>
      <p:sp>
        <p:nvSpPr>
          <p:cNvPr id="281" name="Shape 281"/>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282" name="Shape 282"/>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283" name="Shape 283"/>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284" name="Shape 284"/>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4000" b="1">
                <a:solidFill>
                  <a:srgbClr val="CC0000"/>
                </a:solidFill>
                <a:latin typeface="Impact"/>
                <a:ea typeface="Impact"/>
                <a:cs typeface="Impact"/>
                <a:sym typeface="Impact"/>
              </a:rPr>
              <a:t>Average Earnings by Degree</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285" name="Shape 285"/>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pic>
        <p:nvPicPr>
          <p:cNvPr id="286" name="Shape 286"/>
          <p:cNvPicPr preferRelativeResize="0"/>
          <p:nvPr/>
        </p:nvPicPr>
        <p:blipFill rotWithShape="1">
          <a:blip r:embed="rId5">
            <a:alphaModFix/>
          </a:blip>
          <a:srcRect/>
          <a:stretch/>
        </p:blipFill>
        <p:spPr>
          <a:xfrm>
            <a:off x="361044" y="1158610"/>
            <a:ext cx="8253217" cy="49433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1"/>
        <p:cNvGrpSpPr/>
        <p:nvPr/>
      </p:nvGrpSpPr>
      <p:grpSpPr>
        <a:xfrm>
          <a:off x="0" y="0"/>
          <a:ext cx="0" cy="0"/>
          <a:chOff x="0" y="0"/>
          <a:chExt cx="0" cy="0"/>
        </a:xfrm>
      </p:grpSpPr>
      <p:sp>
        <p:nvSpPr>
          <p:cNvPr id="292" name="Shape 292"/>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293" name="Shape 293"/>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294" name="Shape 294"/>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295" name="Shape 295"/>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None/>
            </a:pPr>
            <a:endParaRPr sz="3800" b="1">
              <a:solidFill>
                <a:srgbClr val="CC0000"/>
              </a:solidFill>
              <a:latin typeface="Impact"/>
              <a:ea typeface="Impact"/>
              <a:cs typeface="Impact"/>
              <a:sym typeface="Impact"/>
            </a:endParaRPr>
          </a:p>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Types of Degrees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296" name="Shape 296"/>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graphicFrame>
        <p:nvGraphicFramePr>
          <p:cNvPr id="297" name="Shape 297"/>
          <p:cNvGraphicFramePr/>
          <p:nvPr/>
        </p:nvGraphicFramePr>
        <p:xfrm>
          <a:off x="361044" y="1061769"/>
          <a:ext cx="3000000" cy="3000000"/>
        </p:xfrm>
        <a:graphic>
          <a:graphicData uri="http://schemas.openxmlformats.org/drawingml/2006/table">
            <a:tbl>
              <a:tblPr firstRow="1" bandRow="1">
                <a:noFill/>
                <a:tableStyleId>{01512A73-E863-469F-B479-4FAB010382D1}</a:tableStyleId>
              </a:tblPr>
              <a:tblGrid>
                <a:gridCol w="3030675">
                  <a:extLst>
                    <a:ext uri="{9D8B030D-6E8A-4147-A177-3AD203B41FA5}">
                      <a16:colId xmlns:a16="http://schemas.microsoft.com/office/drawing/2014/main" val="20000"/>
                    </a:ext>
                  </a:extLst>
                </a:gridCol>
                <a:gridCol w="4970325">
                  <a:extLst>
                    <a:ext uri="{9D8B030D-6E8A-4147-A177-3AD203B41FA5}">
                      <a16:colId xmlns:a16="http://schemas.microsoft.com/office/drawing/2014/main" val="20001"/>
                    </a:ext>
                  </a:extLst>
                </a:gridCol>
              </a:tblGrid>
              <a:tr h="370850">
                <a:tc>
                  <a:txBody>
                    <a:bodyPr/>
                    <a:lstStyle/>
                    <a:p>
                      <a:pPr marL="0" marR="0" lvl="0" indent="0" algn="l" rtl="0">
                        <a:spcBef>
                          <a:spcPts val="0"/>
                        </a:spcBef>
                        <a:buSzPct val="25000"/>
                        <a:buNone/>
                      </a:pPr>
                      <a:endParaRPr sz="3200" b="1" u="sng"/>
                    </a:p>
                    <a:p>
                      <a:pPr marL="0" marR="0" lvl="0" indent="0" algn="l" rtl="0">
                        <a:spcBef>
                          <a:spcPts val="0"/>
                        </a:spcBef>
                        <a:buSzPct val="25000"/>
                        <a:buNone/>
                      </a:pPr>
                      <a:r>
                        <a:rPr lang="en-US" sz="3200" b="1" u="sng" strike="noStrike" cap="none"/>
                        <a:t>Type</a:t>
                      </a:r>
                    </a:p>
                  </a:txBody>
                  <a:tcPr marL="91450" marR="91450" marT="45725" marB="45725"/>
                </a:tc>
                <a:tc>
                  <a:txBody>
                    <a:bodyPr/>
                    <a:lstStyle/>
                    <a:p>
                      <a:pPr marL="0" marR="0" lvl="0" indent="0" algn="l" rtl="0">
                        <a:spcBef>
                          <a:spcPts val="0"/>
                        </a:spcBef>
                        <a:buSzPct val="25000"/>
                        <a:buNone/>
                      </a:pPr>
                      <a:endParaRPr sz="3200" b="1" u="sng"/>
                    </a:p>
                    <a:p>
                      <a:pPr marL="0" marR="0" lvl="0" indent="0" algn="l" rtl="0">
                        <a:spcBef>
                          <a:spcPts val="0"/>
                        </a:spcBef>
                        <a:buSzPct val="25000"/>
                        <a:buNone/>
                      </a:pPr>
                      <a:r>
                        <a:rPr lang="en-US" sz="3200" b="1" u="sng"/>
                        <a:t>Approx. time</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2400"/>
                        <a:t>Certificate</a:t>
                      </a:r>
                    </a:p>
                  </a:txBody>
                  <a:tcPr marL="91450" marR="91450" marT="45725" marB="45725"/>
                </a:tc>
                <a:tc>
                  <a:txBody>
                    <a:bodyPr/>
                    <a:lstStyle/>
                    <a:p>
                      <a:pPr marL="0" marR="0" lvl="0" indent="0" algn="l" rtl="0">
                        <a:spcBef>
                          <a:spcPts val="0"/>
                        </a:spcBef>
                        <a:buSzPct val="25000"/>
                        <a:buNone/>
                      </a:pPr>
                      <a:r>
                        <a:rPr lang="en-US" sz="2400"/>
                        <a:t>10-16 months</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2400"/>
                        <a:t>Associate’s</a:t>
                      </a:r>
                    </a:p>
                  </a:txBody>
                  <a:tcPr marL="91450" marR="91450" marT="45725" marB="45725"/>
                </a:tc>
                <a:tc>
                  <a:txBody>
                    <a:bodyPr/>
                    <a:lstStyle/>
                    <a:p>
                      <a:pPr marL="0" marR="0" lvl="0" indent="0" algn="l" rtl="0">
                        <a:spcBef>
                          <a:spcPts val="0"/>
                        </a:spcBef>
                        <a:buSzPct val="25000"/>
                        <a:buNone/>
                      </a:pPr>
                      <a:r>
                        <a:rPr lang="en-US" sz="2400"/>
                        <a:t>2 years</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2400"/>
                        <a:t>Bachelor’s</a:t>
                      </a:r>
                    </a:p>
                  </a:txBody>
                  <a:tcPr marL="91450" marR="91450" marT="45725" marB="45725"/>
                </a:tc>
                <a:tc>
                  <a:txBody>
                    <a:bodyPr/>
                    <a:lstStyle/>
                    <a:p>
                      <a:pPr marL="0" marR="0" lvl="0" indent="0" algn="l" rtl="0">
                        <a:spcBef>
                          <a:spcPts val="0"/>
                        </a:spcBef>
                        <a:buSzPct val="25000"/>
                        <a:buNone/>
                      </a:pPr>
                      <a:r>
                        <a:rPr lang="en-US" sz="2400"/>
                        <a:t>4 years</a:t>
                      </a: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2400"/>
                        <a:t>Master’s</a:t>
                      </a:r>
                    </a:p>
                  </a:txBody>
                  <a:tcPr marL="91450" marR="91450" marT="45725" marB="45725"/>
                </a:tc>
                <a:tc>
                  <a:txBody>
                    <a:bodyPr/>
                    <a:lstStyle/>
                    <a:p>
                      <a:pPr marL="0" marR="0" lvl="0" indent="0" algn="l" rtl="0">
                        <a:spcBef>
                          <a:spcPts val="0"/>
                        </a:spcBef>
                        <a:buSzPct val="25000"/>
                        <a:buNone/>
                      </a:pPr>
                      <a:r>
                        <a:rPr lang="en-US" sz="2400"/>
                        <a:t>2 years (after a bachelor’s)</a:t>
                      </a: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buSzPct val="25000"/>
                        <a:buNone/>
                      </a:pPr>
                      <a:r>
                        <a:rPr lang="en-US" sz="2400"/>
                        <a:t>Professional</a:t>
                      </a:r>
                    </a:p>
                  </a:txBody>
                  <a:tcPr marL="91450" marR="91450" marT="45725" marB="45725"/>
                </a:tc>
                <a:tc>
                  <a:txBody>
                    <a:bodyPr/>
                    <a:lstStyle/>
                    <a:p>
                      <a:pPr marL="0" marR="0" lvl="0" indent="0" algn="l" rtl="0">
                        <a:spcBef>
                          <a:spcPts val="0"/>
                        </a:spcBef>
                        <a:buSzPct val="25000"/>
                        <a:buNone/>
                      </a:pPr>
                      <a:r>
                        <a:rPr lang="en-US" sz="2400"/>
                        <a:t>3-6 years (after a bachelor’s)</a:t>
                      </a: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buSzPct val="25000"/>
                        <a:buNone/>
                      </a:pPr>
                      <a:r>
                        <a:rPr lang="en-US" sz="2400"/>
                        <a:t>Doctorate</a:t>
                      </a:r>
                    </a:p>
                  </a:txBody>
                  <a:tcPr marL="91450" marR="91450" marT="45725" marB="45725"/>
                </a:tc>
                <a:tc>
                  <a:txBody>
                    <a:bodyPr/>
                    <a:lstStyle/>
                    <a:p>
                      <a:pPr marL="0" marR="0" lvl="0" indent="0" algn="l" rtl="0">
                        <a:spcBef>
                          <a:spcPts val="0"/>
                        </a:spcBef>
                        <a:buSzPct val="25000"/>
                        <a:buNone/>
                      </a:pPr>
                      <a:r>
                        <a:rPr lang="en-US" sz="2400"/>
                        <a:t>5-7 years (after a bachelor’s)</a:t>
                      </a:r>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Shape 303"/>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04" name="Shape 304"/>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05" name="Shape 305"/>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06" name="Shape 306"/>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Types of Colleges</a:t>
            </a:r>
          </a:p>
        </p:txBody>
      </p:sp>
      <p:sp>
        <p:nvSpPr>
          <p:cNvPr id="307" name="Shape 307"/>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graphicFrame>
        <p:nvGraphicFramePr>
          <p:cNvPr id="308" name="Shape 308"/>
          <p:cNvGraphicFramePr/>
          <p:nvPr/>
        </p:nvGraphicFramePr>
        <p:xfrm>
          <a:off x="457200" y="1325962"/>
          <a:ext cx="3000000" cy="3000000"/>
        </p:xfrm>
        <a:graphic>
          <a:graphicData uri="http://schemas.openxmlformats.org/drawingml/2006/table">
            <a:tbl>
              <a:tblPr firstRow="1" bandRow="1">
                <a:noFill/>
                <a:tableStyleId>{01512A73-E863-469F-B479-4FAB010382D1}</a:tableStyleId>
              </a:tblPr>
              <a:tblGrid>
                <a:gridCol w="2438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50">
                <a:tc>
                  <a:txBody>
                    <a:bodyPr/>
                    <a:lstStyle/>
                    <a:p>
                      <a:pPr marL="0" marR="0" lvl="0" indent="0" algn="l" rtl="0">
                        <a:spcBef>
                          <a:spcPts val="0"/>
                        </a:spcBef>
                        <a:buSzPct val="25000"/>
                        <a:buNone/>
                      </a:pPr>
                      <a:r>
                        <a:rPr lang="en-US" sz="2400" b="1" u="sng"/>
                        <a:t>Type</a:t>
                      </a:r>
                    </a:p>
                  </a:txBody>
                  <a:tcPr marL="91450" marR="91450" marT="45725" marB="45725"/>
                </a:tc>
                <a:tc>
                  <a:txBody>
                    <a:bodyPr/>
                    <a:lstStyle/>
                    <a:p>
                      <a:pPr marL="0" marR="0" lvl="0" indent="0" algn="l" rtl="0">
                        <a:spcBef>
                          <a:spcPts val="0"/>
                        </a:spcBef>
                        <a:buSzPct val="25000"/>
                        <a:buNone/>
                      </a:pPr>
                      <a:r>
                        <a:rPr lang="en-US" sz="2400" b="1" u="sng"/>
                        <a:t>Degrees</a:t>
                      </a:r>
                    </a:p>
                  </a:txBody>
                  <a:tcPr marL="91450" marR="91450" marT="45725" marB="45725"/>
                </a:tc>
                <a:tc>
                  <a:txBody>
                    <a:bodyPr/>
                    <a:lstStyle/>
                    <a:p>
                      <a:pPr marL="0" marR="0" lvl="0" indent="0" algn="l" rtl="0">
                        <a:spcBef>
                          <a:spcPts val="0"/>
                        </a:spcBef>
                        <a:buSzPct val="25000"/>
                        <a:buNone/>
                      </a:pPr>
                      <a:r>
                        <a:rPr lang="en-US" sz="2400" b="1" u="sng"/>
                        <a:t>Examples</a:t>
                      </a: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buSzPct val="25000"/>
                        <a:buNone/>
                      </a:pPr>
                      <a:r>
                        <a:rPr lang="en-US" sz="2400"/>
                        <a:t>Public Universities</a:t>
                      </a:r>
                    </a:p>
                  </a:txBody>
                  <a:tcPr marL="91450" marR="91450" marT="45725" marB="45725"/>
                </a:tc>
                <a:tc>
                  <a:txBody>
                    <a:bodyPr/>
                    <a:lstStyle/>
                    <a:p>
                      <a:pPr marL="0" marR="0" lvl="0" indent="0" algn="l" rtl="0">
                        <a:spcBef>
                          <a:spcPts val="0"/>
                        </a:spcBef>
                        <a:buSzPct val="25000"/>
                        <a:buNone/>
                      </a:pPr>
                      <a:r>
                        <a:rPr lang="en-US" sz="2400"/>
                        <a:t>Bachelor’s, Master’s, Professional, Doctorate</a:t>
                      </a:r>
                    </a:p>
                  </a:txBody>
                  <a:tcPr marL="91450" marR="91450" marT="45725" marB="45725"/>
                </a:tc>
                <a:tc>
                  <a:txBody>
                    <a:bodyPr/>
                    <a:lstStyle/>
                    <a:p>
                      <a:pPr marL="0" marR="0" lvl="0" indent="0" algn="l" rtl="0">
                        <a:spcBef>
                          <a:spcPts val="0"/>
                        </a:spcBef>
                        <a:buSzPct val="25000"/>
                        <a:buNone/>
                      </a:pPr>
                      <a:r>
                        <a:rPr lang="en-US" sz="2400"/>
                        <a:t>Northern Illinois</a:t>
                      </a: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buSzPct val="25000"/>
                        <a:buNone/>
                      </a:pPr>
                      <a:r>
                        <a:rPr lang="en-US" sz="2400"/>
                        <a:t>Private Colleges and Universities</a:t>
                      </a:r>
                    </a:p>
                  </a:txBody>
                  <a:tcPr marL="91450" marR="91450" marT="45725" marB="45725"/>
                </a:tc>
                <a:tc>
                  <a:txBody>
                    <a:bodyPr/>
                    <a:lstStyle/>
                    <a:p>
                      <a:pPr marL="0" marR="0" lvl="0" indent="0" algn="l" rtl="0">
                        <a:spcBef>
                          <a:spcPts val="0"/>
                        </a:spcBef>
                        <a:buSzPct val="25000"/>
                        <a:buNone/>
                      </a:pPr>
                      <a:r>
                        <a:rPr lang="en-US" sz="2400"/>
                        <a:t>Bachelor’s, Master’s, Professional, Doctorate</a:t>
                      </a:r>
                    </a:p>
                  </a:txBody>
                  <a:tcPr marL="91450" marR="91450" marT="45725" marB="45725"/>
                </a:tc>
                <a:tc>
                  <a:txBody>
                    <a:bodyPr/>
                    <a:lstStyle/>
                    <a:p>
                      <a:pPr marL="0" marR="0" lvl="0" indent="0" algn="l" rtl="0">
                        <a:spcBef>
                          <a:spcPts val="0"/>
                        </a:spcBef>
                        <a:buSzPct val="25000"/>
                        <a:buNone/>
                      </a:pPr>
                      <a:r>
                        <a:rPr lang="en-US" sz="2400"/>
                        <a:t>Bradley</a:t>
                      </a: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buSzPct val="25000"/>
                        <a:buNone/>
                      </a:pPr>
                      <a:r>
                        <a:rPr lang="en-US" sz="2400"/>
                        <a:t>Community</a:t>
                      </a:r>
                    </a:p>
                    <a:p>
                      <a:pPr marL="0" marR="0" lvl="0" indent="0" algn="l" rtl="0">
                        <a:spcBef>
                          <a:spcPts val="0"/>
                        </a:spcBef>
                        <a:buSzPct val="25000"/>
                        <a:buNone/>
                      </a:pPr>
                      <a:r>
                        <a:rPr lang="en-US" sz="2400"/>
                        <a:t>Colleges</a:t>
                      </a:r>
                    </a:p>
                  </a:txBody>
                  <a:tcPr marL="91450" marR="91450" marT="45725" marB="45725"/>
                </a:tc>
                <a:tc>
                  <a:txBody>
                    <a:bodyPr/>
                    <a:lstStyle/>
                    <a:p>
                      <a:pPr marL="0" marR="0" lvl="0" indent="0" algn="l" rtl="0">
                        <a:spcBef>
                          <a:spcPts val="0"/>
                        </a:spcBef>
                        <a:buSzPct val="25000"/>
                        <a:buNone/>
                      </a:pPr>
                      <a:r>
                        <a:rPr lang="en-US" sz="2400"/>
                        <a:t>Certificate, Associate’s</a:t>
                      </a:r>
                    </a:p>
                  </a:txBody>
                  <a:tcPr marL="91450" marR="91450" marT="45725" marB="45725"/>
                </a:tc>
                <a:tc>
                  <a:txBody>
                    <a:bodyPr/>
                    <a:lstStyle/>
                    <a:p>
                      <a:pPr marL="0" marR="0" lvl="0" indent="0" algn="l" rtl="0">
                        <a:spcBef>
                          <a:spcPts val="0"/>
                        </a:spcBef>
                        <a:buSzPct val="25000"/>
                        <a:buNone/>
                      </a:pPr>
                      <a:r>
                        <a:rPr lang="en-US" sz="2400"/>
                        <a:t>Joliet Junior College</a:t>
                      </a:r>
                    </a:p>
                    <a:p>
                      <a:pPr marL="0" marR="0" lvl="0" indent="0" algn="l" rtl="0">
                        <a:spcBef>
                          <a:spcPts val="0"/>
                        </a:spcBef>
                        <a:buSzPct val="25000"/>
                        <a:buNone/>
                      </a:pPr>
                      <a:endParaRPr sz="2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buSzPct val="25000"/>
                        <a:buNone/>
                      </a:pPr>
                      <a:r>
                        <a:rPr lang="en-US" sz="2200"/>
                        <a:t>Trade/Vocational Schools</a:t>
                      </a:r>
                    </a:p>
                  </a:txBody>
                  <a:tcPr marL="91450" marR="91450" marT="45725" marB="45725"/>
                </a:tc>
                <a:tc>
                  <a:txBody>
                    <a:bodyPr/>
                    <a:lstStyle/>
                    <a:p>
                      <a:pPr marL="0" marR="0" lvl="0" indent="0" algn="l" rtl="0">
                        <a:spcBef>
                          <a:spcPts val="0"/>
                        </a:spcBef>
                        <a:buSzPct val="25000"/>
                        <a:buNone/>
                      </a:pPr>
                      <a:r>
                        <a:rPr lang="en-US" sz="2400"/>
                        <a:t>Certificate</a:t>
                      </a:r>
                    </a:p>
                  </a:txBody>
                  <a:tcPr marL="91450" marR="91450" marT="45725" marB="45725"/>
                </a:tc>
                <a:tc>
                  <a:txBody>
                    <a:bodyPr/>
                    <a:lstStyle/>
                    <a:p>
                      <a:pPr marL="0" marR="0" lvl="0" indent="0" algn="l" rtl="0">
                        <a:spcBef>
                          <a:spcPts val="0"/>
                        </a:spcBef>
                        <a:buSzPct val="25000"/>
                        <a:buNone/>
                      </a:pPr>
                      <a:r>
                        <a:rPr lang="en-US" sz="2400"/>
                        <a:t>UTI</a:t>
                      </a:r>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13"/>
        <p:cNvGrpSpPr/>
        <p:nvPr/>
      </p:nvGrpSpPr>
      <p:grpSpPr>
        <a:xfrm>
          <a:off x="0" y="0"/>
          <a:ext cx="0" cy="0"/>
          <a:chOff x="0" y="0"/>
          <a:chExt cx="0" cy="0"/>
        </a:xfrm>
      </p:grpSpPr>
      <p:sp>
        <p:nvSpPr>
          <p:cNvPr id="314" name="Shape 314"/>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15" name="Shape 315"/>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16" name="Shape 316"/>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17" name="Shape 317"/>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4000" b="1">
                <a:solidFill>
                  <a:srgbClr val="C00000"/>
                </a:solidFill>
                <a:latin typeface="Impact"/>
                <a:ea typeface="Impact"/>
                <a:cs typeface="Impact"/>
                <a:sym typeface="Impact"/>
              </a:rPr>
              <a:t>2015-16 Average Tuition and Fees</a:t>
            </a:r>
          </a:p>
          <a:p>
            <a:pPr marL="0" marR="0" lvl="0" indent="0" algn="l" rtl="0">
              <a:spcBef>
                <a:spcPts val="0"/>
              </a:spcBef>
              <a:spcAft>
                <a:spcPts val="0"/>
              </a:spcAft>
              <a:buNone/>
            </a:pPr>
            <a:endParaRPr sz="3800" b="1">
              <a:solidFill>
                <a:srgbClr val="CC0000"/>
              </a:solidFill>
              <a:latin typeface="Impact"/>
              <a:ea typeface="Impact"/>
              <a:cs typeface="Impact"/>
              <a:sym typeface="Impact"/>
            </a:endParaRPr>
          </a:p>
        </p:txBody>
      </p:sp>
      <p:sp>
        <p:nvSpPr>
          <p:cNvPr id="318" name="Shape 318"/>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19" name="Shape 319"/>
          <p:cNvSpPr txBox="1">
            <a:spLocks noGrp="1"/>
          </p:cNvSpPr>
          <p:nvPr>
            <p:ph type="body" idx="1"/>
          </p:nvPr>
        </p:nvSpPr>
        <p:spPr>
          <a:xfrm>
            <a:off x="361044" y="1072591"/>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Public 2 year (in district) $3,347</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Public 4 year (in state) $9,139</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Public 4 year (out of state) $22,958</a:t>
            </a: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Private $31,231</a:t>
            </a:r>
          </a:p>
          <a:p>
            <a:pPr marL="171450" marR="0" lvl="0" indent="-171450" algn="l" rtl="0">
              <a:lnSpc>
                <a:spcPct val="90000"/>
              </a:lnSpc>
              <a:spcBef>
                <a:spcPts val="75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For a specific Illinois school: </a:t>
            </a:r>
            <a:r>
              <a:rPr lang="en-US" sz="2400" b="0" i="0" u="sng" strike="noStrike" cap="none">
                <a:solidFill>
                  <a:schemeClr val="hlink"/>
                </a:solidFill>
                <a:latin typeface="Calibri"/>
                <a:ea typeface="Calibri"/>
                <a:cs typeface="Calibri"/>
                <a:sym typeface="Calibri"/>
                <a:hlinkClick r:id="rId5"/>
              </a:rPr>
              <a:t>http://www.isac.org/students/during-college/paying-for-college/college-costs.html</a:t>
            </a:r>
          </a:p>
          <a:p>
            <a:pPr marL="171450" marR="0" lvl="0" indent="-171450" algn="l" rtl="0">
              <a:lnSpc>
                <a:spcPct val="90000"/>
              </a:lnSpc>
              <a:spcBef>
                <a:spcPts val="750"/>
              </a:spcBef>
              <a:spcAft>
                <a:spcPts val="0"/>
              </a:spcAft>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a:p>
            <a:pPr marL="171450" marR="0" lvl="0" indent="-171450" algn="l" rtl="0">
              <a:lnSpc>
                <a:spcPct val="90000"/>
              </a:lnSpc>
              <a:spcBef>
                <a:spcPts val="750"/>
              </a:spcBef>
              <a:buClr>
                <a:schemeClr val="dk1"/>
              </a:buClr>
              <a:buSzPct val="100000"/>
              <a:buFont typeface="Arial"/>
              <a:buNone/>
            </a:pPr>
            <a:endParaRPr sz="21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4"/>
        <p:cNvGrpSpPr/>
        <p:nvPr/>
      </p:nvGrpSpPr>
      <p:grpSpPr>
        <a:xfrm>
          <a:off x="0" y="0"/>
          <a:ext cx="0" cy="0"/>
          <a:chOff x="0" y="0"/>
          <a:chExt cx="0" cy="0"/>
        </a:xfrm>
      </p:grpSpPr>
      <p:sp>
        <p:nvSpPr>
          <p:cNvPr id="325" name="Shape 325"/>
          <p:cNvSpPr txBox="1"/>
          <p:nvPr/>
        </p:nvSpPr>
        <p:spPr>
          <a:xfrm>
            <a:off x="737718" y="1022081"/>
            <a:ext cx="5520447" cy="707886"/>
          </a:xfrm>
          <a:prstGeom prst="rect">
            <a:avLst/>
          </a:prstGeom>
          <a:noFill/>
          <a:ln>
            <a:noFill/>
          </a:ln>
        </p:spPr>
        <p:txBody>
          <a:bodyPr wrap="square" lIns="91425" tIns="45700" rIns="91425" bIns="45700" anchor="t" anchorCtr="0">
            <a:noAutofit/>
          </a:bodyPr>
          <a:lstStyle/>
          <a:p>
            <a:pPr marL="0" marR="0" lvl="0" indent="0" algn="l" rtl="0">
              <a:spcBef>
                <a:spcPts val="0"/>
              </a:spcBef>
              <a:buNone/>
            </a:pPr>
            <a:endParaRPr sz="2000">
              <a:solidFill>
                <a:srgbClr val="000000"/>
              </a:solidFill>
              <a:latin typeface="Roboto"/>
              <a:ea typeface="Roboto"/>
              <a:cs typeface="Roboto"/>
              <a:sym typeface="Roboto"/>
            </a:endParaRPr>
          </a:p>
          <a:p>
            <a:pPr marL="0" marR="0" lvl="0" indent="0" algn="l" rtl="0">
              <a:spcBef>
                <a:spcPts val="0"/>
              </a:spcBef>
              <a:buNone/>
            </a:pPr>
            <a:endParaRPr sz="2000">
              <a:solidFill>
                <a:srgbClr val="000000"/>
              </a:solidFill>
              <a:latin typeface="Roboto"/>
              <a:ea typeface="Roboto"/>
              <a:cs typeface="Roboto"/>
              <a:sym typeface="Roboto"/>
            </a:endParaRPr>
          </a:p>
        </p:txBody>
      </p:sp>
      <p:sp>
        <p:nvSpPr>
          <p:cNvPr id="326" name="Shape 326"/>
          <p:cNvSpPr txBox="1"/>
          <p:nvPr/>
        </p:nvSpPr>
        <p:spPr>
          <a:xfrm>
            <a:off x="3389086" y="4368800"/>
            <a:ext cx="237566" cy="369332"/>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800">
                <a:solidFill>
                  <a:srgbClr val="000000"/>
                </a:solidFill>
                <a:latin typeface="Calibri"/>
                <a:ea typeface="Calibri"/>
                <a:cs typeface="Calibri"/>
                <a:sym typeface="Calibri"/>
              </a:rPr>
              <a:t> </a:t>
            </a:r>
          </a:p>
        </p:txBody>
      </p:sp>
      <p:pic>
        <p:nvPicPr>
          <p:cNvPr id="327" name="Shape 327"/>
          <p:cNvPicPr preferRelativeResize="0"/>
          <p:nvPr/>
        </p:nvPicPr>
        <p:blipFill rotWithShape="1">
          <a:blip r:embed="rId4">
            <a:alphaModFix/>
          </a:blip>
          <a:srcRect/>
          <a:stretch/>
        </p:blipFill>
        <p:spPr>
          <a:xfrm>
            <a:off x="361044" y="6424384"/>
            <a:ext cx="1010490" cy="253859"/>
          </a:xfrm>
          <a:prstGeom prst="rect">
            <a:avLst/>
          </a:prstGeom>
          <a:noFill/>
          <a:ln>
            <a:noFill/>
          </a:ln>
        </p:spPr>
      </p:pic>
      <p:sp>
        <p:nvSpPr>
          <p:cNvPr id="328" name="Shape 328"/>
          <p:cNvSpPr txBox="1"/>
          <p:nvPr/>
        </p:nvSpPr>
        <p:spPr>
          <a:xfrm>
            <a:off x="361044" y="274634"/>
            <a:ext cx="8229600" cy="1232193"/>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r>
              <a:rPr lang="en-US" sz="3800" b="1">
                <a:solidFill>
                  <a:srgbClr val="CC0000"/>
                </a:solidFill>
                <a:latin typeface="Impact"/>
                <a:ea typeface="Impact"/>
                <a:cs typeface="Impact"/>
                <a:sym typeface="Impact"/>
              </a:rPr>
              <a:t>Deciding on a Major</a:t>
            </a:r>
          </a:p>
        </p:txBody>
      </p:sp>
      <p:sp>
        <p:nvSpPr>
          <p:cNvPr id="329" name="Shape 329"/>
          <p:cNvSpPr txBox="1"/>
          <p:nvPr/>
        </p:nvSpPr>
        <p:spPr>
          <a:xfrm>
            <a:off x="4137024" y="1791353"/>
            <a:ext cx="4572000" cy="32513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DE1A3F"/>
              </a:buClr>
              <a:buFont typeface="Calibri"/>
              <a:buNone/>
            </a:pPr>
            <a:endParaRPr sz="2400">
              <a:solidFill>
                <a:srgbClr val="000000"/>
              </a:solidFill>
              <a:latin typeface="Arial"/>
              <a:ea typeface="Arial"/>
              <a:cs typeface="Arial"/>
              <a:sym typeface="Arial"/>
            </a:endParaRPr>
          </a:p>
        </p:txBody>
      </p:sp>
      <p:sp>
        <p:nvSpPr>
          <p:cNvPr id="330" name="Shape 330"/>
          <p:cNvSpPr txBox="1">
            <a:spLocks noGrp="1"/>
          </p:cNvSpPr>
          <p:nvPr>
            <p:ph type="body" idx="1"/>
          </p:nvPr>
        </p:nvSpPr>
        <p:spPr>
          <a:xfrm>
            <a:off x="457200" y="1752600"/>
            <a:ext cx="8229600" cy="4325112"/>
          </a:xfrm>
          <a:prstGeom prst="rect">
            <a:avLst/>
          </a:prstGeom>
          <a:noFill/>
          <a:ln>
            <a:noFill/>
          </a:ln>
        </p:spPr>
        <p:txBody>
          <a:bodyPr wrap="square" lIns="91425" tIns="45700" rIns="91425" bIns="45700" anchor="t" anchorCtr="0">
            <a:noAutofit/>
          </a:bodyPr>
          <a:lstStyle/>
          <a:p>
            <a:pPr marL="171450" marR="0" lvl="0" indent="-171450" algn="l" rtl="0">
              <a:lnSpc>
                <a:spcPct val="90000"/>
              </a:lnSpc>
              <a:spcBef>
                <a:spcPts val="0"/>
              </a:spcBef>
              <a:spcAft>
                <a:spcPts val="0"/>
              </a:spcAft>
              <a:buClr>
                <a:schemeClr val="dk1"/>
              </a:buClr>
              <a:buSzPct val="114285"/>
              <a:buFont typeface="Courier New"/>
              <a:buChar char="o"/>
            </a:pPr>
            <a:r>
              <a:rPr lang="en-US" sz="2100" b="0"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Your interests</a:t>
            </a:r>
          </a:p>
          <a:p>
            <a:pPr marL="171450" marR="0" lvl="0" indent="-171450" algn="l" rtl="0">
              <a:lnSpc>
                <a:spcPct val="90000"/>
              </a:lnSpc>
              <a:spcBef>
                <a:spcPts val="750"/>
              </a:spcBef>
              <a:spcAft>
                <a:spcPts val="0"/>
              </a:spcAft>
              <a:buClr>
                <a:schemeClr val="dk1"/>
              </a:buClr>
              <a:buSzPct val="100000"/>
              <a:buFont typeface="Courier New"/>
              <a:buChar char="o"/>
            </a:pPr>
            <a:r>
              <a:rPr lang="en-US" sz="2400" b="0" i="0" u="none" strike="noStrike" cap="none">
                <a:solidFill>
                  <a:schemeClr val="dk1"/>
                </a:solidFill>
                <a:latin typeface="Calibri"/>
                <a:ea typeface="Calibri"/>
                <a:cs typeface="Calibri"/>
                <a:sym typeface="Calibri"/>
              </a:rPr>
              <a:t> Debt you are willing to assume</a:t>
            </a:r>
          </a:p>
          <a:p>
            <a:pPr marL="171450" marR="0" lvl="0" indent="-171450" algn="l" rtl="0">
              <a:lnSpc>
                <a:spcPct val="90000"/>
              </a:lnSpc>
              <a:spcBef>
                <a:spcPts val="750"/>
              </a:spcBef>
              <a:spcAft>
                <a:spcPts val="0"/>
              </a:spcAft>
              <a:buClr>
                <a:schemeClr val="dk1"/>
              </a:buClr>
              <a:buSzPct val="100000"/>
              <a:buFont typeface="Courier New"/>
              <a:buChar char="o"/>
            </a:pPr>
            <a:r>
              <a:rPr lang="en-US" sz="2400" b="0" i="0" u="none" strike="noStrike" cap="none">
                <a:solidFill>
                  <a:schemeClr val="dk1"/>
                </a:solidFill>
                <a:latin typeface="Calibri"/>
                <a:ea typeface="Calibri"/>
                <a:cs typeface="Calibri"/>
                <a:sym typeface="Calibri"/>
              </a:rPr>
              <a:t> Average salary</a:t>
            </a:r>
          </a:p>
          <a:p>
            <a:pPr marL="171450" marR="0" lvl="0" indent="-171450" algn="l" rtl="0">
              <a:lnSpc>
                <a:spcPct val="90000"/>
              </a:lnSpc>
              <a:spcBef>
                <a:spcPts val="750"/>
              </a:spcBef>
              <a:spcAft>
                <a:spcPts val="0"/>
              </a:spcAft>
              <a:buClr>
                <a:schemeClr val="dk1"/>
              </a:buClr>
              <a:buSzPct val="100000"/>
              <a:buFont typeface="Courier New"/>
              <a:buChar char="o"/>
            </a:pPr>
            <a:r>
              <a:rPr lang="en-US" sz="2400" b="0" i="0" u="none" strike="noStrike" cap="none">
                <a:solidFill>
                  <a:schemeClr val="dk1"/>
                </a:solidFill>
                <a:latin typeface="Calibri"/>
                <a:ea typeface="Calibri"/>
                <a:cs typeface="Calibri"/>
                <a:sym typeface="Calibri"/>
              </a:rPr>
              <a:t> Job prospects</a:t>
            </a:r>
          </a:p>
          <a:p>
            <a:pPr marL="171450" marR="0" lvl="0" indent="-171450" algn="l" rtl="0">
              <a:lnSpc>
                <a:spcPct val="90000"/>
              </a:lnSpc>
              <a:spcBef>
                <a:spcPts val="750"/>
              </a:spcBef>
              <a:buClr>
                <a:schemeClr val="dk1"/>
              </a:buClr>
              <a:buSzPct val="100000"/>
              <a:buFont typeface="Courier New"/>
              <a:buNone/>
            </a:pPr>
            <a:endParaRPr sz="2100" b="0" i="0" u="none" strike="noStrike" cap="none">
              <a:solidFill>
                <a:schemeClr val="dk1"/>
              </a:solidFill>
              <a:latin typeface="Calibri"/>
              <a:ea typeface="Calibri"/>
              <a:cs typeface="Calibri"/>
              <a:sym typeface="Calibri"/>
            </a:endParaRPr>
          </a:p>
        </p:txBody>
      </p:sp>
      <p:pic>
        <p:nvPicPr>
          <p:cNvPr id="331" name="Shape 331"/>
          <p:cNvPicPr preferRelativeResize="0"/>
          <p:nvPr/>
        </p:nvPicPr>
        <p:blipFill rotWithShape="1">
          <a:blip r:embed="rId5">
            <a:alphaModFix/>
          </a:blip>
          <a:srcRect/>
          <a:stretch/>
        </p:blipFill>
        <p:spPr>
          <a:xfrm>
            <a:off x="4836546" y="1527175"/>
            <a:ext cx="2638715" cy="3956060"/>
          </a:xfrm>
          <a:prstGeom prst="rect">
            <a:avLst/>
          </a:prstGeom>
          <a:noFill/>
          <a:ln>
            <a:noFill/>
          </a:ln>
        </p:spPr>
      </p:pic>
    </p:spTree>
  </p:cSld>
  <p:clrMapOvr>
    <a:masterClrMapping/>
  </p:clrMapOvr>
</p:sld>
</file>

<file path=ppt/theme/theme1.xml><?xml version="1.0" encoding="utf-8"?>
<a:theme xmlns:a="http://schemas.openxmlformats.org/drawingml/2006/main" name="ISAC_presentations_0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AC_presentations_0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SAC_presentations_01">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4903</Words>
  <Application>Microsoft Office PowerPoint</Application>
  <PresentationFormat>On-screen Show (4:3)</PresentationFormat>
  <Paragraphs>440</Paragraphs>
  <Slides>36</Slides>
  <Notes>36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36</vt:i4>
      </vt:variant>
    </vt:vector>
  </HeadingPairs>
  <TitlesOfParts>
    <vt:vector size="45" baseType="lpstr">
      <vt:lpstr>Impact</vt:lpstr>
      <vt:lpstr>Arial</vt:lpstr>
      <vt:lpstr>Courier New</vt:lpstr>
      <vt:lpstr>Corbel</vt:lpstr>
      <vt:lpstr>Roboto</vt:lpstr>
      <vt:lpstr>Calibri</vt:lpstr>
      <vt:lpstr>ISAC_presentations_01</vt:lpstr>
      <vt:lpstr>1_ISAC_presentations_01</vt:lpstr>
      <vt:lpstr>3_ISAC_presentations_01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Marciniec, Megan</dc:creator>
  <cp:lastModifiedBy>Marciniec, Megan</cp:lastModifiedBy>
  <cp:revision>2</cp:revision>
  <dcterms:modified xsi:type="dcterms:W3CDTF">2017-10-25T16:55:52Z</dcterms:modified>
</cp:coreProperties>
</file>